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handoutMasterIdLst>
    <p:handoutMasterId r:id="rId10"/>
  </p:handoutMasterIdLst>
  <p:sldIdLst>
    <p:sldId id="279" r:id="rId3"/>
    <p:sldId id="280" r:id="rId4"/>
    <p:sldId id="305" r:id="rId5"/>
    <p:sldId id="326" r:id="rId6"/>
    <p:sldId id="328" r:id="rId7"/>
    <p:sldId id="335" r:id="rId8"/>
  </p:sldIdLst>
  <p:sldSz cx="12192000" cy="6858000"/>
  <p:notesSz cx="6858000" cy="9144000"/>
  <p:embeddedFontLst>
    <p:embeddedFont>
      <p:font typeface="Arial Unicode MS" panose="020B0604020202020204" charset="-122"/>
      <p:regular r:id="rId14"/>
    </p:embeddedFont>
    <p:embeddedFont>
      <p:font typeface="华文细黑" panose="02010600040101010101" pitchFamily="2" charset="-122"/>
      <p:regular r:id="rId15"/>
    </p:embeddedFont>
    <p:embeddedFont>
      <p:font typeface="Microsoft JhengHei" panose="020B0604030504040204" charset="-120"/>
      <p:regular r:id="rId16"/>
    </p:embeddedFont>
    <p:embeddedFont>
      <p:font typeface="Century Gothic" panose="020B0502020202020204"/>
      <p:regular r:id="rId17"/>
      <p:bold r:id="rId18"/>
      <p:italic r:id="rId19"/>
      <p:boldItalic r:id="rId20"/>
    </p:embeddedFont>
    <p:embeddedFont>
      <p:font typeface="Calibri" panose="020F0502020204030204" charset="0"/>
      <p:regular r:id="rId21"/>
      <p:bold r:id="rId22"/>
      <p:italic r:id="rId23"/>
      <p:boldItalic r:id="rId24"/>
    </p:embeddedFont>
    <p:embeddedFont>
      <p:font typeface="Calibri Light" panose="020F0302020204030204" charset="0"/>
      <p:regular r:id="rId25"/>
      <p:italic r:id="rId26"/>
    </p:embeddedFont>
  </p:embeddedFontLst>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53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52" autoAdjust="0"/>
    <p:restoredTop sz="94660"/>
  </p:normalViewPr>
  <p:slideViewPr>
    <p:cSldViewPr snapToGrid="0">
      <p:cViewPr varScale="1">
        <p:scale>
          <a:sx n="70" d="100"/>
          <a:sy n="70" d="100"/>
        </p:scale>
        <p:origin x="72"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gs" Target="tags/tag2.xml"/><Relationship Id="rId26" Type="http://schemas.openxmlformats.org/officeDocument/2006/relationships/font" Target="fonts/font13.fntdata"/><Relationship Id="rId25" Type="http://schemas.openxmlformats.org/officeDocument/2006/relationships/font" Target="fonts/font12.fntdata"/><Relationship Id="rId24" Type="http://schemas.openxmlformats.org/officeDocument/2006/relationships/font" Target="fonts/font11.fntdata"/><Relationship Id="rId23" Type="http://schemas.openxmlformats.org/officeDocument/2006/relationships/font" Target="fonts/font10.fntdata"/><Relationship Id="rId22" Type="http://schemas.openxmlformats.org/officeDocument/2006/relationships/font" Target="fonts/font9.fntdata"/><Relationship Id="rId21" Type="http://schemas.openxmlformats.org/officeDocument/2006/relationships/font" Target="fonts/font8.fntdata"/><Relationship Id="rId20" Type="http://schemas.openxmlformats.org/officeDocument/2006/relationships/font" Target="fonts/font7.fntdata"/><Relationship Id="rId2" Type="http://schemas.openxmlformats.org/officeDocument/2006/relationships/theme" Target="theme/theme1.xml"/><Relationship Id="rId19" Type="http://schemas.openxmlformats.org/officeDocument/2006/relationships/font" Target="fonts/font6.fntdata"/><Relationship Id="rId18" Type="http://schemas.openxmlformats.org/officeDocument/2006/relationships/font" Target="fonts/font5.fntdata"/><Relationship Id="rId17" Type="http://schemas.openxmlformats.org/officeDocument/2006/relationships/font" Target="fonts/font4.fntdata"/><Relationship Id="rId16" Type="http://schemas.openxmlformats.org/officeDocument/2006/relationships/font" Target="fonts/font3.fntdata"/><Relationship Id="rId15" Type="http://schemas.openxmlformats.org/officeDocument/2006/relationships/font" Target="fonts/font2.fntdata"/><Relationship Id="rId14" Type="http://schemas.openxmlformats.org/officeDocument/2006/relationships/font" Target="fonts/font1.fntdata"/><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handoutMaster" Target="handoutMasters/handout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60B201A-FF07-47DC-BF9A-ADB931E1689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62CF82-01C9-44E8-9D36-BA9B3564526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60B201A-FF07-47DC-BF9A-ADB931E1689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62CF82-01C9-44E8-9D36-BA9B3564526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60B201A-FF07-47DC-BF9A-ADB931E1689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62CF82-01C9-44E8-9D36-BA9B3564526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60B201A-FF07-47DC-BF9A-ADB931E1689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62CF82-01C9-44E8-9D36-BA9B3564526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E60B201A-FF07-47DC-BF9A-ADB931E1689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62CF82-01C9-44E8-9D36-BA9B3564526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60B201A-FF07-47DC-BF9A-ADB931E1689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62CF82-01C9-44E8-9D36-BA9B3564526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60B201A-FF07-47DC-BF9A-ADB931E1689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962CF82-01C9-44E8-9D36-BA9B3564526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60B201A-FF07-47DC-BF9A-ADB931E1689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962CF82-01C9-44E8-9D36-BA9B3564526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60B201A-FF07-47DC-BF9A-ADB931E1689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962CF82-01C9-44E8-9D36-BA9B3564526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60B201A-FF07-47DC-BF9A-ADB931E1689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62CF82-01C9-44E8-9D36-BA9B3564526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60B201A-FF07-47DC-BF9A-ADB931E1689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62CF82-01C9-44E8-9D36-BA9B3564526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0B201A-FF07-47DC-BF9A-ADB931E1689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2CF82-01C9-44E8-9D36-BA9B3564526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zte.com.cn/content/dam/zte-site/res-www-zte-com-cn/mediares/zte/files/pdf/citizenship/zhongxingtongxunrenquanyulaogongfangzhen.pdf" TargetMode="External"/></Relationships>
</file>

<file path=ppt/slides/_rels/slide4.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4" Type="http://schemas.openxmlformats.org/officeDocument/2006/relationships/slideLayout" Target="../slideLayouts/slideLayout2.xml"/><Relationship Id="rId33" Type="http://schemas.openxmlformats.org/officeDocument/2006/relationships/image" Target="../media/image35.png"/><Relationship Id="rId32" Type="http://schemas.openxmlformats.org/officeDocument/2006/relationships/image" Target="../media/image34.png"/><Relationship Id="rId31" Type="http://schemas.openxmlformats.org/officeDocument/2006/relationships/image" Target="../media/image33.png"/><Relationship Id="rId30" Type="http://schemas.openxmlformats.org/officeDocument/2006/relationships/image" Target="../media/image32.png"/><Relationship Id="rId3" Type="http://schemas.openxmlformats.org/officeDocument/2006/relationships/image" Target="../media/image5.png"/><Relationship Id="rId29" Type="http://schemas.openxmlformats.org/officeDocument/2006/relationships/image" Target="../media/image31.png"/><Relationship Id="rId28" Type="http://schemas.openxmlformats.org/officeDocument/2006/relationships/image" Target="../media/image30.png"/><Relationship Id="rId27" Type="http://schemas.openxmlformats.org/officeDocument/2006/relationships/image" Target="../media/image29.png"/><Relationship Id="rId26" Type="http://schemas.openxmlformats.org/officeDocument/2006/relationships/image" Target="../media/image28.png"/><Relationship Id="rId25" Type="http://schemas.openxmlformats.org/officeDocument/2006/relationships/image" Target="../media/image27.png"/><Relationship Id="rId24" Type="http://schemas.openxmlformats.org/officeDocument/2006/relationships/image" Target="../media/image26.png"/><Relationship Id="rId23" Type="http://schemas.openxmlformats.org/officeDocument/2006/relationships/image" Target="../media/image25.png"/><Relationship Id="rId22" Type="http://schemas.openxmlformats.org/officeDocument/2006/relationships/image" Target="../media/image24.png"/><Relationship Id="rId21" Type="http://schemas.openxmlformats.org/officeDocument/2006/relationships/image" Target="../media/image23.png"/><Relationship Id="rId20" Type="http://schemas.openxmlformats.org/officeDocument/2006/relationships/image" Target="../media/image22.png"/><Relationship Id="rId2" Type="http://schemas.openxmlformats.org/officeDocument/2006/relationships/image" Target="../media/image4.png"/><Relationship Id="rId19" Type="http://schemas.openxmlformats.org/officeDocument/2006/relationships/image" Target="../media/image21.png"/><Relationship Id="rId18" Type="http://schemas.openxmlformats.org/officeDocument/2006/relationships/image" Target="../media/image20.png"/><Relationship Id="rId17" Type="http://schemas.openxmlformats.org/officeDocument/2006/relationships/image" Target="../media/image19.png"/><Relationship Id="rId16" Type="http://schemas.openxmlformats.org/officeDocument/2006/relationships/image" Target="../media/image18.png"/><Relationship Id="rId15" Type="http://schemas.openxmlformats.org/officeDocument/2006/relationships/image" Target="../media/image17.png"/><Relationship Id="rId14" Type="http://schemas.openxmlformats.org/officeDocument/2006/relationships/image" Target="../media/image16.png"/><Relationship Id="rId13" Type="http://schemas.openxmlformats.org/officeDocument/2006/relationships/image" Target="../media/image15.png"/><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supply.zte.com.cn/SSCM/UI/Web/Application/kxscm/kxsup_manager/Portal/article.aspx?aid=1863" TargetMode="External"/><Relationship Id="rId1"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4"/>
          <p:cNvSpPr/>
          <p:nvPr/>
        </p:nvSpPr>
        <p:spPr>
          <a:xfrm>
            <a:off x="0" y="1444625"/>
            <a:ext cx="12192000" cy="5248910"/>
          </a:xfrm>
          <a:prstGeom prst="rect">
            <a:avLst/>
          </a:prstGeom>
          <a:blipFill>
            <a:blip r:embed="rId1" cstate="print"/>
            <a:stretch>
              <a:fillRect/>
            </a:stretch>
          </a:blipFill>
        </p:spPr>
        <p:txBody>
          <a:bodyPr wrap="square" lIns="0" tIns="0" rIns="0" bIns="0" rtlCol="0"/>
          <a:p/>
        </p:txBody>
      </p:sp>
      <p:sp>
        <p:nvSpPr>
          <p:cNvPr id="6" name="object 6"/>
          <p:cNvSpPr txBox="1">
            <a:spLocks noGrp="1"/>
          </p:cNvSpPr>
          <p:nvPr>
            <p:ph type="title"/>
          </p:nvPr>
        </p:nvSpPr>
        <p:spPr>
          <a:xfrm>
            <a:off x="3538220" y="68580"/>
            <a:ext cx="8654415" cy="1192530"/>
          </a:xfrm>
          <a:prstGeom prst="rect">
            <a:avLst/>
          </a:prstGeom>
          <a:solidFill>
            <a:srgbClr val="0070C0"/>
          </a:solidFill>
          <a:ln>
            <a:solidFill>
              <a:schemeClr val="tx2"/>
            </a:solidFill>
          </a:ln>
        </p:spPr>
        <p:txBody>
          <a:bodyPr vert="horz" wrap="square" lIns="0" tIns="12700" rIns="0" bIns="0" rtlCol="0">
            <a:noAutofit/>
          </a:bodyPr>
          <a:p>
            <a:pPr marL="12700" algn="ctr">
              <a:lnSpc>
                <a:spcPct val="100000"/>
              </a:lnSpc>
              <a:spcBef>
                <a:spcPts val="100"/>
              </a:spcBef>
            </a:pPr>
            <a:r>
              <a:rPr lang="en-US" altLang="zh-CN" sz="6000" dirty="0">
                <a:solidFill>
                  <a:schemeClr val="bg1"/>
                </a:solidFill>
              </a:rPr>
              <a:t>2023</a:t>
            </a:r>
            <a:r>
              <a:rPr lang="zh-CN" altLang="en-US" sz="6000" dirty="0">
                <a:solidFill>
                  <a:schemeClr val="bg1"/>
                </a:solidFill>
              </a:rPr>
              <a:t>年</a:t>
            </a:r>
            <a:r>
              <a:rPr lang="en-US" altLang="zh-CN" sz="6000" dirty="0">
                <a:solidFill>
                  <a:schemeClr val="bg1"/>
                </a:solidFill>
              </a:rPr>
              <a:t> </a:t>
            </a:r>
            <a:r>
              <a:rPr lang="zh-CN" sz="6000" dirty="0">
                <a:solidFill>
                  <a:schemeClr val="bg1"/>
                </a:solidFill>
              </a:rPr>
              <a:t>社会责任报告</a:t>
            </a:r>
            <a:endParaRPr lang="zh-CN" sz="6000" dirty="0">
              <a:solidFill>
                <a:schemeClr val="bg1"/>
              </a:solidFill>
            </a:endParaRPr>
          </a:p>
        </p:txBody>
      </p:sp>
      <p:sp>
        <p:nvSpPr>
          <p:cNvPr id="7" name="object 7"/>
          <p:cNvSpPr txBox="1"/>
          <p:nvPr/>
        </p:nvSpPr>
        <p:spPr>
          <a:xfrm>
            <a:off x="4701540" y="4520565"/>
            <a:ext cx="8272145" cy="2337435"/>
          </a:xfrm>
          <a:prstGeom prst="rect">
            <a:avLst/>
          </a:prstGeom>
        </p:spPr>
        <p:txBody>
          <a:bodyPr vert="horz" wrap="square" lIns="0" tIns="12700" rIns="0" bIns="0" rtlCol="0">
            <a:noAutofit/>
          </a:bodyPr>
          <a:p>
            <a:pPr marL="12700" marR="5080">
              <a:lnSpc>
                <a:spcPct val="125000"/>
              </a:lnSpc>
              <a:spcBef>
                <a:spcPts val="100"/>
              </a:spcBef>
            </a:pPr>
            <a:r>
              <a:rPr sz="2800" dirty="0">
                <a:solidFill>
                  <a:srgbClr val="FFFFFF"/>
                </a:solidFill>
                <a:latin typeface="Arial Unicode MS" panose="020B0604020202020204" charset="-122"/>
                <a:cs typeface="Arial Unicode MS" panose="020B0604020202020204" charset="-122"/>
              </a:rPr>
              <a:t>星特科技坚持在全球范围内贯彻可持续发展理念， </a:t>
            </a:r>
            <a:r>
              <a:rPr sz="2800" spc="35" dirty="0">
                <a:solidFill>
                  <a:srgbClr val="FFFFFF"/>
                </a:solidFill>
                <a:latin typeface="Arial Unicode MS" panose="020B0604020202020204" charset="-122"/>
                <a:cs typeface="Arial Unicode MS" panose="020B0604020202020204" charset="-122"/>
              </a:rPr>
              <a:t>实现社</a:t>
            </a:r>
            <a:r>
              <a:rPr sz="2800" dirty="0">
                <a:solidFill>
                  <a:srgbClr val="FFFFFF"/>
                </a:solidFill>
                <a:latin typeface="Arial Unicode MS" panose="020B0604020202020204" charset="-122"/>
                <a:cs typeface="Arial Unicode MS" panose="020B0604020202020204" charset="-122"/>
              </a:rPr>
              <a:t>会</a:t>
            </a:r>
            <a:r>
              <a:rPr sz="2800" spc="35" dirty="0">
                <a:solidFill>
                  <a:srgbClr val="FFFFFF"/>
                </a:solidFill>
                <a:latin typeface="Arial Unicode MS" panose="020B0604020202020204" charset="-122"/>
                <a:cs typeface="Arial Unicode MS" panose="020B0604020202020204" charset="-122"/>
              </a:rPr>
              <a:t>、环境及利益相关方的和谐共</a:t>
            </a:r>
            <a:r>
              <a:rPr sz="2800" spc="-5" dirty="0">
                <a:solidFill>
                  <a:srgbClr val="FFFFFF"/>
                </a:solidFill>
                <a:latin typeface="Arial Unicode MS" panose="020B0604020202020204" charset="-122"/>
                <a:cs typeface="Arial Unicode MS" panose="020B0604020202020204" charset="-122"/>
              </a:rPr>
              <a:t>生</a:t>
            </a:r>
            <a:r>
              <a:rPr lang="en-US" sz="2800" spc="-5" dirty="0">
                <a:solidFill>
                  <a:srgbClr val="FFFFFF"/>
                </a:solidFill>
                <a:latin typeface="Arial Unicode MS" panose="020B0604020202020204" charset="-122"/>
                <a:cs typeface="Arial Unicode MS" panose="020B0604020202020204" charset="-122"/>
              </a:rPr>
              <a:t>!!!!</a:t>
            </a:r>
            <a:r>
              <a:rPr lang="zh-CN" altLang="en-US" sz="2800" spc="-5" dirty="0">
                <a:solidFill>
                  <a:srgbClr val="FFFFFF"/>
                </a:solidFill>
                <a:latin typeface="Arial Unicode MS" panose="020B0604020202020204" charset="-122"/>
                <a:cs typeface="Arial Unicode MS" panose="020B0604020202020204" charset="-122"/>
              </a:rPr>
              <a:t>。</a:t>
            </a:r>
            <a:endParaRPr lang="zh-CN" altLang="en-US" sz="2800" spc="-5" dirty="0">
              <a:solidFill>
                <a:srgbClr val="FFFFFF"/>
              </a:solidFill>
              <a:latin typeface="Arial Unicode MS" panose="020B0604020202020204" charset="-122"/>
              <a:cs typeface="Arial Unicode MS" panose="020B0604020202020204" charset="-122"/>
            </a:endParaRPr>
          </a:p>
        </p:txBody>
      </p:sp>
      <p:pic>
        <p:nvPicPr>
          <p:cNvPr id="2" name="图片 -2147482620"/>
          <p:cNvPicPr>
            <a:picLocks noChangeAspect="1"/>
          </p:cNvPicPr>
          <p:nvPr/>
        </p:nvPicPr>
        <p:blipFill>
          <a:blip r:embed="rId2"/>
          <a:stretch>
            <a:fillRect/>
          </a:stretch>
        </p:blipFill>
        <p:spPr>
          <a:xfrm>
            <a:off x="409575" y="0"/>
            <a:ext cx="3194050" cy="126111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sp>
        <p:nvSpPr>
          <p:cNvPr id="7" name="文本框 6"/>
          <p:cNvSpPr txBox="1"/>
          <p:nvPr/>
        </p:nvSpPr>
        <p:spPr>
          <a:xfrm>
            <a:off x="4731068" y="2482055"/>
            <a:ext cx="367030" cy="396240"/>
          </a:xfrm>
          <a:prstGeom prst="rect">
            <a:avLst/>
          </a:prstGeom>
          <a:noFill/>
        </p:spPr>
        <p:txBody>
          <a:bodyPr vert="eaVert" wrap="none" rtlCol="0">
            <a:spAutoFit/>
          </a:bodyPr>
          <a:lstStyle/>
          <a:p>
            <a:r>
              <a:rPr lang="zh-CN" altLang="en-US" sz="1200" dirty="0" smtClean="0">
                <a:solidFill>
                  <a:schemeClr val="bg1"/>
                </a:solidFill>
                <a:latin typeface="华文细黑" panose="02010600040101010101" pitchFamily="2" charset="-122"/>
                <a:ea typeface="华文细黑" panose="02010600040101010101" pitchFamily="2" charset="-122"/>
              </a:rPr>
              <a:t>目录</a:t>
            </a:r>
            <a:endParaRPr lang="zh-CN" altLang="en-US" sz="1200" dirty="0" smtClean="0">
              <a:solidFill>
                <a:schemeClr val="bg1"/>
              </a:solidFill>
              <a:latin typeface="华文细黑" panose="02010600040101010101" pitchFamily="2" charset="-122"/>
              <a:ea typeface="华文细黑" panose="02010600040101010101" pitchFamily="2" charset="-122"/>
            </a:endParaRPr>
          </a:p>
        </p:txBody>
      </p:sp>
      <p:sp>
        <p:nvSpPr>
          <p:cNvPr id="16" name="object 16"/>
          <p:cNvSpPr/>
          <p:nvPr/>
        </p:nvSpPr>
        <p:spPr>
          <a:xfrm>
            <a:off x="857126" y="3222026"/>
            <a:ext cx="49530" cy="635"/>
          </a:xfrm>
          <a:custGeom>
            <a:avLst/>
            <a:gdLst/>
            <a:ahLst/>
            <a:cxnLst/>
            <a:rect l="l" t="t" r="r" b="b"/>
            <a:pathLst>
              <a:path w="49530" h="635">
                <a:moveTo>
                  <a:pt x="0" y="0"/>
                </a:moveTo>
                <a:lnTo>
                  <a:pt x="49161" y="295"/>
                </a:lnTo>
                <a:lnTo>
                  <a:pt x="0" y="0"/>
                </a:lnTo>
                <a:close/>
              </a:path>
            </a:pathLst>
          </a:custGeom>
          <a:solidFill>
            <a:srgbClr val="759FD3">
              <a:alpha val="5999"/>
            </a:srgbClr>
          </a:solidFill>
        </p:spPr>
        <p:txBody>
          <a:bodyPr wrap="square" lIns="0" tIns="0" rIns="0" bIns="0" rtlCol="0"/>
          <a:p>
            <a:endParaRPr sz="1200"/>
          </a:p>
        </p:txBody>
      </p:sp>
      <p:sp>
        <p:nvSpPr>
          <p:cNvPr id="18" name="object 18"/>
          <p:cNvSpPr txBox="1"/>
          <p:nvPr/>
        </p:nvSpPr>
        <p:spPr>
          <a:xfrm>
            <a:off x="240030" y="128905"/>
            <a:ext cx="2544445" cy="504825"/>
          </a:xfrm>
          <a:prstGeom prst="rect">
            <a:avLst/>
          </a:prstGeom>
        </p:spPr>
        <p:txBody>
          <a:bodyPr vert="horz" wrap="square" lIns="0" tIns="12700" rIns="0" bIns="0" rtlCol="0">
            <a:spAutoFit/>
          </a:bodyPr>
          <a:p>
            <a:pPr marL="12700">
              <a:lnSpc>
                <a:spcPct val="100000"/>
              </a:lnSpc>
              <a:spcBef>
                <a:spcPts val="100"/>
              </a:spcBef>
            </a:pPr>
            <a:r>
              <a:rPr lang="zh-CN" sz="3200" b="1" spc="-5" dirty="0">
                <a:solidFill>
                  <a:schemeClr val="accent1">
                    <a:lumMod val="75000"/>
                  </a:schemeClr>
                </a:solidFill>
                <a:latin typeface="Microsoft JhengHei" panose="020B0604030504040204" charset="-120"/>
                <a:cs typeface="Microsoft JhengHei" panose="020B0604030504040204" charset="-120"/>
              </a:rPr>
              <a:t>社会责任声明</a:t>
            </a:r>
            <a:endParaRPr lang="zh-CN" sz="3200" b="1" spc="-5" dirty="0">
              <a:solidFill>
                <a:schemeClr val="accent1">
                  <a:lumMod val="75000"/>
                </a:schemeClr>
              </a:solidFill>
              <a:latin typeface="Microsoft JhengHei" panose="020B0604030504040204" charset="-120"/>
              <a:cs typeface="Microsoft JhengHei" panose="020B0604030504040204" charset="-120"/>
            </a:endParaRPr>
          </a:p>
        </p:txBody>
      </p:sp>
      <p:sp>
        <p:nvSpPr>
          <p:cNvPr id="19" name="object 19"/>
          <p:cNvSpPr txBox="1"/>
          <p:nvPr/>
        </p:nvSpPr>
        <p:spPr>
          <a:xfrm>
            <a:off x="527050" y="1057910"/>
            <a:ext cx="10705465" cy="5951220"/>
          </a:xfrm>
          <a:prstGeom prst="rect">
            <a:avLst/>
          </a:prstGeom>
        </p:spPr>
        <p:txBody>
          <a:bodyPr vert="horz" wrap="square" lIns="0" tIns="12700" rIns="0" bIns="0" rtlCol="0">
            <a:noAutofit/>
          </a:bodyPr>
          <a:p>
            <a:pPr marL="12700">
              <a:lnSpc>
                <a:spcPct val="100000"/>
              </a:lnSpc>
              <a:spcBef>
                <a:spcPts val="100"/>
              </a:spcBef>
            </a:pPr>
            <a:r>
              <a:rPr lang="en-US" sz="1600" spc="15" dirty="0">
                <a:solidFill>
                  <a:schemeClr val="tx1"/>
                </a:solidFill>
                <a:latin typeface="Arial Unicode MS" panose="020B0604020202020204" charset="-122"/>
                <a:cs typeface="Arial Unicode MS" panose="020B0604020202020204" charset="-122"/>
                <a:sym typeface="+mn-ea"/>
              </a:rPr>
              <a:t>    </a:t>
            </a:r>
            <a:r>
              <a:rPr sz="1600" spc="15" dirty="0">
                <a:solidFill>
                  <a:schemeClr val="tx1"/>
                </a:solidFill>
                <a:latin typeface="Arial Unicode MS" panose="020B0604020202020204" charset="-122"/>
                <a:cs typeface="Arial Unicode MS" panose="020B0604020202020204" charset="-122"/>
                <a:sym typeface="+mn-ea"/>
              </a:rPr>
              <a:t>可持续发展是</a:t>
            </a:r>
            <a:r>
              <a:rPr lang="zh-CN" sz="1600" spc="15" dirty="0">
                <a:solidFill>
                  <a:schemeClr val="tx1"/>
                </a:solidFill>
                <a:latin typeface="Arial Unicode MS" panose="020B0604020202020204" charset="-122"/>
                <a:cs typeface="Arial Unicode MS" panose="020B0604020202020204" charset="-122"/>
                <a:sym typeface="+mn-ea"/>
              </a:rPr>
              <a:t>星特科技</a:t>
            </a:r>
            <a:r>
              <a:rPr sz="1600" spc="15" dirty="0">
                <a:solidFill>
                  <a:schemeClr val="tx1"/>
                </a:solidFill>
                <a:latin typeface="Arial Unicode MS" panose="020B0604020202020204" charset="-122"/>
                <a:cs typeface="Arial Unicode MS" panose="020B0604020202020204" charset="-122"/>
                <a:sym typeface="+mn-ea"/>
              </a:rPr>
              <a:t>公司追求的目</a:t>
            </a:r>
            <a:r>
              <a:rPr sz="1600" dirty="0">
                <a:solidFill>
                  <a:schemeClr val="tx1"/>
                </a:solidFill>
                <a:latin typeface="Arial Unicode MS" panose="020B0604020202020204" charset="-122"/>
                <a:cs typeface="Arial Unicode MS" panose="020B0604020202020204" charset="-122"/>
                <a:sym typeface="+mn-ea"/>
              </a:rPr>
              <a:t>标</a:t>
            </a:r>
            <a:r>
              <a:rPr sz="1600" spc="15" dirty="0">
                <a:solidFill>
                  <a:schemeClr val="tx1"/>
                </a:solidFill>
                <a:latin typeface="Arial Unicode MS" panose="020B0604020202020204" charset="-122"/>
                <a:cs typeface="Arial Unicode MS" panose="020B0604020202020204" charset="-122"/>
                <a:sym typeface="+mn-ea"/>
              </a:rPr>
              <a:t>，为公司顺利进入超越期提供坚实保</a:t>
            </a:r>
            <a:r>
              <a:rPr sz="1600" dirty="0">
                <a:solidFill>
                  <a:schemeClr val="tx1"/>
                </a:solidFill>
                <a:latin typeface="Arial Unicode MS" panose="020B0604020202020204" charset="-122"/>
                <a:cs typeface="Arial Unicode MS" panose="020B0604020202020204" charset="-122"/>
                <a:sym typeface="+mn-ea"/>
              </a:rPr>
              <a:t>障</a:t>
            </a:r>
            <a:r>
              <a:rPr sz="1600" spc="15" dirty="0">
                <a:solidFill>
                  <a:schemeClr val="tx1"/>
                </a:solidFill>
                <a:latin typeface="Arial Unicode MS" panose="020B0604020202020204" charset="-122"/>
                <a:cs typeface="Arial Unicode MS" panose="020B0604020202020204" charset="-122"/>
                <a:sym typeface="+mn-ea"/>
              </a:rPr>
              <a:t>。也正是在这一原</a:t>
            </a:r>
            <a:r>
              <a:rPr sz="1600" spc="10" dirty="0">
                <a:solidFill>
                  <a:schemeClr val="tx1"/>
                </a:solidFill>
                <a:latin typeface="Arial Unicode MS" panose="020B0604020202020204" charset="-122"/>
                <a:cs typeface="Arial Unicode MS" panose="020B0604020202020204" charset="-122"/>
                <a:sym typeface="+mn-ea"/>
              </a:rPr>
              <a:t>则</a:t>
            </a:r>
            <a:r>
              <a:rPr sz="1600" dirty="0">
                <a:solidFill>
                  <a:schemeClr val="tx1"/>
                </a:solidFill>
                <a:latin typeface="Arial Unicode MS" panose="020B0604020202020204" charset="-122"/>
                <a:cs typeface="Arial Unicode MS" panose="020B0604020202020204" charset="-122"/>
                <a:sym typeface="+mn-ea"/>
              </a:rPr>
              <a:t>下</a:t>
            </a:r>
            <a:r>
              <a:rPr sz="1600" spc="10" dirty="0">
                <a:solidFill>
                  <a:schemeClr val="tx1"/>
                </a:solidFill>
                <a:latin typeface="Arial Unicode MS" panose="020B0604020202020204" charset="-122"/>
                <a:cs typeface="Arial Unicode MS" panose="020B0604020202020204" charset="-122"/>
                <a:sym typeface="+mn-ea"/>
              </a:rPr>
              <a:t>，公司早</a:t>
            </a:r>
            <a:r>
              <a:rPr sz="1600" dirty="0">
                <a:solidFill>
                  <a:schemeClr val="tx1"/>
                </a:solidFill>
                <a:latin typeface="Arial Unicode MS" panose="020B0604020202020204" charset="-122"/>
                <a:cs typeface="Arial Unicode MS" panose="020B0604020202020204" charset="-122"/>
                <a:sym typeface="+mn-ea"/>
              </a:rPr>
              <a:t>从</a:t>
            </a:r>
            <a:r>
              <a:rPr sz="1600" spc="-40" dirty="0">
                <a:solidFill>
                  <a:schemeClr val="tx1"/>
                </a:solidFill>
                <a:latin typeface="Arial Unicode MS" panose="020B0604020202020204" charset="-122"/>
                <a:cs typeface="Arial Unicode MS" panose="020B0604020202020204" charset="-122"/>
                <a:sym typeface="+mn-ea"/>
              </a:rPr>
              <a:t> </a:t>
            </a:r>
            <a:r>
              <a:rPr sz="1600" spc="-5" dirty="0">
                <a:solidFill>
                  <a:schemeClr val="tx1"/>
                </a:solidFill>
                <a:latin typeface="Arial Unicode MS" panose="020B0604020202020204" charset="-122"/>
                <a:cs typeface="Arial Unicode MS" panose="020B0604020202020204" charset="-122"/>
                <a:sym typeface="+mn-ea"/>
              </a:rPr>
              <a:t>20</a:t>
            </a:r>
            <a:r>
              <a:rPr lang="en-US" sz="1600" spc="-5" dirty="0">
                <a:solidFill>
                  <a:schemeClr val="tx1"/>
                </a:solidFill>
                <a:latin typeface="Arial Unicode MS" panose="020B0604020202020204" charset="-122"/>
                <a:cs typeface="Arial Unicode MS" panose="020B0604020202020204" charset="-122"/>
                <a:sym typeface="+mn-ea"/>
              </a:rPr>
              <a:t>16</a:t>
            </a:r>
            <a:r>
              <a:rPr sz="1600" spc="-35" dirty="0">
                <a:solidFill>
                  <a:schemeClr val="tx1"/>
                </a:solidFill>
                <a:latin typeface="Arial Unicode MS" panose="020B0604020202020204" charset="-122"/>
                <a:cs typeface="Arial Unicode MS" panose="020B0604020202020204" charset="-122"/>
                <a:sym typeface="+mn-ea"/>
              </a:rPr>
              <a:t> </a:t>
            </a:r>
            <a:r>
              <a:rPr sz="1600" spc="10" dirty="0">
                <a:solidFill>
                  <a:schemeClr val="tx1"/>
                </a:solidFill>
                <a:latin typeface="Arial Unicode MS" panose="020B0604020202020204" charset="-122"/>
                <a:cs typeface="Arial Unicode MS" panose="020B0604020202020204" charset="-122"/>
                <a:sym typeface="+mn-ea"/>
              </a:rPr>
              <a:t>年发布社会责</a:t>
            </a:r>
            <a:r>
              <a:rPr sz="1600" dirty="0">
                <a:solidFill>
                  <a:schemeClr val="tx1"/>
                </a:solidFill>
                <a:latin typeface="Arial Unicode MS" panose="020B0604020202020204" charset="-122"/>
                <a:cs typeface="Arial Unicode MS" panose="020B0604020202020204" charset="-122"/>
                <a:sym typeface="+mn-ea"/>
              </a:rPr>
              <a:t>任</a:t>
            </a:r>
            <a:r>
              <a:rPr sz="1600" spc="-40" dirty="0">
                <a:solidFill>
                  <a:schemeClr val="tx1"/>
                </a:solidFill>
                <a:latin typeface="Arial Unicode MS" panose="020B0604020202020204" charset="-122"/>
                <a:cs typeface="Arial Unicode MS" panose="020B0604020202020204" charset="-122"/>
                <a:sym typeface="+mn-ea"/>
              </a:rPr>
              <a:t> </a:t>
            </a:r>
            <a:r>
              <a:rPr sz="1600" spc="100" dirty="0">
                <a:solidFill>
                  <a:schemeClr val="tx1"/>
                </a:solidFill>
                <a:latin typeface="Arial Unicode MS" panose="020B0604020202020204" charset="-122"/>
                <a:cs typeface="Arial Unicode MS" panose="020B0604020202020204" charset="-122"/>
                <a:sym typeface="+mn-ea"/>
              </a:rPr>
              <a:t>/</a:t>
            </a:r>
            <a:r>
              <a:rPr sz="1600" spc="-35" dirty="0">
                <a:solidFill>
                  <a:schemeClr val="tx1"/>
                </a:solidFill>
                <a:latin typeface="Arial Unicode MS" panose="020B0604020202020204" charset="-122"/>
                <a:cs typeface="Arial Unicode MS" panose="020B0604020202020204" charset="-122"/>
                <a:sym typeface="+mn-ea"/>
              </a:rPr>
              <a:t> </a:t>
            </a:r>
            <a:r>
              <a:rPr sz="1600" spc="10" dirty="0">
                <a:solidFill>
                  <a:schemeClr val="tx1"/>
                </a:solidFill>
                <a:latin typeface="Arial Unicode MS" panose="020B0604020202020204" charset="-122"/>
                <a:cs typeface="Arial Unicode MS" panose="020B0604020202020204" charset="-122"/>
                <a:sym typeface="+mn-ea"/>
              </a:rPr>
              <a:t>可持续发展报</a:t>
            </a:r>
            <a:r>
              <a:rPr sz="1600" dirty="0">
                <a:solidFill>
                  <a:schemeClr val="tx1"/>
                </a:solidFill>
                <a:latin typeface="Arial Unicode MS" panose="020B0604020202020204" charset="-122"/>
                <a:cs typeface="Arial Unicode MS" panose="020B0604020202020204" charset="-122"/>
                <a:sym typeface="+mn-ea"/>
              </a:rPr>
              <a:t>告</a:t>
            </a:r>
            <a:r>
              <a:rPr sz="1600" spc="10" dirty="0">
                <a:solidFill>
                  <a:schemeClr val="tx1"/>
                </a:solidFill>
                <a:latin typeface="Arial Unicode MS" panose="020B0604020202020204" charset="-122"/>
                <a:cs typeface="Arial Unicode MS" panose="020B0604020202020204" charset="-122"/>
                <a:sym typeface="+mn-ea"/>
              </a:rPr>
              <a:t>，</a:t>
            </a:r>
            <a:r>
              <a:rPr lang="en-US" sz="1600" spc="10" dirty="0">
                <a:solidFill>
                  <a:schemeClr val="tx1"/>
                </a:solidFill>
                <a:latin typeface="Arial Unicode MS" panose="020B0604020202020204" charset="-122"/>
                <a:cs typeface="Arial Unicode MS" panose="020B0604020202020204" charset="-122"/>
                <a:sym typeface="+mn-ea"/>
              </a:rPr>
              <a:t> </a:t>
            </a:r>
            <a:r>
              <a:rPr sz="1600" spc="10" dirty="0">
                <a:solidFill>
                  <a:schemeClr val="tx1"/>
                </a:solidFill>
                <a:latin typeface="Arial Unicode MS" panose="020B0604020202020204" charset="-122"/>
                <a:cs typeface="Arial Unicode MS" panose="020B0604020202020204" charset="-122"/>
                <a:sym typeface="+mn-ea"/>
              </a:rPr>
              <a:t>我们希 </a:t>
            </a:r>
            <a:r>
              <a:rPr sz="1600" dirty="0">
                <a:solidFill>
                  <a:schemeClr val="tx1"/>
                </a:solidFill>
                <a:latin typeface="Arial Unicode MS" panose="020B0604020202020204" charset="-122"/>
                <a:cs typeface="Arial Unicode MS" panose="020B0604020202020204" charset="-122"/>
                <a:sym typeface="+mn-ea"/>
              </a:rPr>
              <a:t>望通过这一方式与相关方保持透明沟通，建立与不断巩固各方之间的信任。</a:t>
            </a:r>
            <a:r>
              <a:rPr sz="1600" spc="15" dirty="0">
                <a:solidFill>
                  <a:schemeClr val="tx1"/>
                </a:solidFill>
                <a:latin typeface="Arial Unicode MS" panose="020B0604020202020204" charset="-122"/>
                <a:cs typeface="Arial Unicode MS" panose="020B0604020202020204" charset="-122"/>
                <a:sym typeface="+mn-ea"/>
              </a:rPr>
              <a:t>我们积极践行低碳战</a:t>
            </a:r>
            <a:r>
              <a:rPr sz="1600" dirty="0">
                <a:solidFill>
                  <a:schemeClr val="tx1"/>
                </a:solidFill>
                <a:latin typeface="Arial Unicode MS" panose="020B0604020202020204" charset="-122"/>
                <a:cs typeface="Arial Unicode MS" panose="020B0604020202020204" charset="-122"/>
                <a:sym typeface="+mn-ea"/>
              </a:rPr>
              <a:t>略</a:t>
            </a:r>
            <a:r>
              <a:rPr sz="1600" spc="15" dirty="0">
                <a:solidFill>
                  <a:schemeClr val="tx1"/>
                </a:solidFill>
                <a:latin typeface="Arial Unicode MS" panose="020B0604020202020204" charset="-122"/>
                <a:cs typeface="Arial Unicode MS" panose="020B0604020202020204" charset="-122"/>
                <a:sym typeface="+mn-ea"/>
              </a:rPr>
              <a:t>，在公司既</a:t>
            </a:r>
            <a:r>
              <a:rPr sz="1600" dirty="0">
                <a:solidFill>
                  <a:schemeClr val="tx1"/>
                </a:solidFill>
                <a:latin typeface="Arial Unicode MS" panose="020B0604020202020204" charset="-122"/>
                <a:cs typeface="Arial Unicode MS" panose="020B0604020202020204" charset="-122"/>
                <a:sym typeface="+mn-ea"/>
              </a:rPr>
              <a:t>定</a:t>
            </a:r>
            <a:r>
              <a:rPr sz="1600" spc="100" dirty="0">
                <a:solidFill>
                  <a:schemeClr val="tx1"/>
                </a:solidFill>
                <a:latin typeface="Arial Unicode MS" panose="020B0604020202020204" charset="-122"/>
                <a:cs typeface="Arial Unicode MS" panose="020B0604020202020204" charset="-122"/>
                <a:sym typeface="+mn-ea"/>
              </a:rPr>
              <a:t>“</a:t>
            </a:r>
            <a:r>
              <a:rPr sz="1600" spc="270" dirty="0">
                <a:solidFill>
                  <a:schemeClr val="tx1"/>
                </a:solidFill>
                <a:latin typeface="Arial Unicode MS" panose="020B0604020202020204" charset="-122"/>
                <a:cs typeface="Arial Unicode MS" panose="020B0604020202020204" charset="-122"/>
                <a:sym typeface="+mn-ea"/>
              </a:rPr>
              <a:t>双</a:t>
            </a:r>
            <a:r>
              <a:rPr sz="1600" spc="260" dirty="0">
                <a:solidFill>
                  <a:schemeClr val="tx1"/>
                </a:solidFill>
                <a:latin typeface="Arial Unicode MS" panose="020B0604020202020204" charset="-122"/>
                <a:cs typeface="Arial Unicode MS" panose="020B0604020202020204" charset="-122"/>
                <a:sym typeface="+mn-ea"/>
              </a:rPr>
              <a:t>碳</a:t>
            </a:r>
            <a:r>
              <a:rPr sz="1600" spc="75" dirty="0">
                <a:solidFill>
                  <a:schemeClr val="tx1"/>
                </a:solidFill>
                <a:latin typeface="Arial Unicode MS" panose="020B0604020202020204" charset="-122"/>
                <a:cs typeface="Arial Unicode MS" panose="020B0604020202020204" charset="-122"/>
                <a:sym typeface="+mn-ea"/>
              </a:rPr>
              <a:t>”</a:t>
            </a:r>
            <a:r>
              <a:rPr sz="1600" spc="195" dirty="0">
                <a:solidFill>
                  <a:schemeClr val="tx1"/>
                </a:solidFill>
                <a:latin typeface="Arial Unicode MS" panose="020B0604020202020204" charset="-122"/>
                <a:cs typeface="Arial Unicode MS" panose="020B0604020202020204" charset="-122"/>
                <a:sym typeface="+mn-ea"/>
              </a:rPr>
              <a:t>目标</a:t>
            </a:r>
            <a:r>
              <a:rPr sz="1600" spc="180" dirty="0">
                <a:solidFill>
                  <a:schemeClr val="tx1"/>
                </a:solidFill>
                <a:latin typeface="Arial Unicode MS" panose="020B0604020202020204" charset="-122"/>
                <a:cs typeface="Arial Unicode MS" panose="020B0604020202020204" charset="-122"/>
                <a:sym typeface="+mn-ea"/>
              </a:rPr>
              <a:t>下</a:t>
            </a:r>
            <a:r>
              <a:rPr sz="1600" dirty="0">
                <a:solidFill>
                  <a:schemeClr val="tx1"/>
                </a:solidFill>
                <a:latin typeface="Arial Unicode MS" panose="020B0604020202020204" charset="-122"/>
                <a:cs typeface="Arial Unicode MS" panose="020B0604020202020204" charset="-122"/>
                <a:sym typeface="+mn-ea"/>
              </a:rPr>
              <a:t>，</a:t>
            </a:r>
            <a:r>
              <a:rPr sz="1600" spc="5" dirty="0">
                <a:solidFill>
                  <a:schemeClr val="tx1"/>
                </a:solidFill>
                <a:latin typeface="Arial Unicode MS" panose="020B0604020202020204" charset="-122"/>
                <a:cs typeface="Arial Unicode MS" panose="020B0604020202020204" charset="-122"/>
                <a:sym typeface="+mn-ea"/>
              </a:rPr>
              <a:t>获</a:t>
            </a:r>
            <a:r>
              <a:rPr sz="1600" dirty="0">
                <a:solidFill>
                  <a:schemeClr val="tx1"/>
                </a:solidFill>
                <a:latin typeface="Arial Unicode MS" panose="020B0604020202020204" charset="-122"/>
                <a:cs typeface="Arial Unicode MS" panose="020B0604020202020204" charset="-122"/>
                <a:sym typeface="+mn-ea"/>
              </a:rPr>
              <a:t>得</a:t>
            </a:r>
            <a:r>
              <a:rPr sz="1600" spc="-50" dirty="0">
                <a:solidFill>
                  <a:schemeClr val="tx1"/>
                </a:solidFill>
                <a:latin typeface="Arial Unicode MS" panose="020B0604020202020204" charset="-122"/>
                <a:cs typeface="Arial Unicode MS" panose="020B0604020202020204" charset="-122"/>
                <a:sym typeface="+mn-ea"/>
              </a:rPr>
              <a:t> </a:t>
            </a:r>
            <a:r>
              <a:rPr lang="zh-CN" altLang="en-US" sz="1600" spc="-70" dirty="0">
                <a:solidFill>
                  <a:schemeClr val="tx1"/>
                </a:solidFill>
                <a:latin typeface="Arial Unicode MS" panose="020B0604020202020204" charset="-122"/>
                <a:cs typeface="Arial Unicode MS" panose="020B0604020202020204" charset="-122"/>
                <a:sym typeface="+mn-ea"/>
              </a:rPr>
              <a:t>第三方</a:t>
            </a:r>
            <a:r>
              <a:rPr sz="1600" dirty="0">
                <a:solidFill>
                  <a:schemeClr val="tx1"/>
                </a:solidFill>
                <a:latin typeface="Arial Unicode MS" panose="020B0604020202020204" charset="-122"/>
                <a:cs typeface="Arial Unicode MS" panose="020B0604020202020204" charset="-122"/>
                <a:sym typeface="+mn-ea"/>
              </a:rPr>
              <a:t>颁 </a:t>
            </a:r>
            <a:r>
              <a:rPr sz="1600" spc="5" dirty="0">
                <a:solidFill>
                  <a:schemeClr val="tx1"/>
                </a:solidFill>
                <a:latin typeface="Arial Unicode MS" panose="020B0604020202020204" charset="-122"/>
                <a:cs typeface="Arial Unicode MS" panose="020B0604020202020204" charset="-122"/>
                <a:sym typeface="+mn-ea"/>
              </a:rPr>
              <a:t>发</a:t>
            </a:r>
            <a:r>
              <a:rPr sz="1600" dirty="0">
                <a:solidFill>
                  <a:schemeClr val="tx1"/>
                </a:solidFill>
                <a:latin typeface="Arial Unicode MS" panose="020B0604020202020204" charset="-122"/>
                <a:cs typeface="Arial Unicode MS" panose="020B0604020202020204" charset="-122"/>
                <a:sym typeface="+mn-ea"/>
              </a:rPr>
              <a:t>的</a:t>
            </a:r>
            <a:r>
              <a:rPr sz="1600" spc="-45" dirty="0">
                <a:solidFill>
                  <a:schemeClr val="tx1"/>
                </a:solidFill>
                <a:latin typeface="Arial Unicode MS" panose="020B0604020202020204" charset="-122"/>
                <a:cs typeface="Arial Unicode MS" panose="020B0604020202020204" charset="-122"/>
                <a:sym typeface="+mn-ea"/>
              </a:rPr>
              <a:t> </a:t>
            </a:r>
            <a:r>
              <a:rPr sz="1600" spc="-30" dirty="0">
                <a:solidFill>
                  <a:schemeClr val="tx1"/>
                </a:solidFill>
                <a:latin typeface="Arial Unicode MS" panose="020B0604020202020204" charset="-122"/>
                <a:cs typeface="Arial Unicode MS" panose="020B0604020202020204" charset="-122"/>
                <a:sym typeface="+mn-ea"/>
              </a:rPr>
              <a:t>ISO</a:t>
            </a:r>
            <a:r>
              <a:rPr sz="1600" dirty="0">
                <a:solidFill>
                  <a:schemeClr val="tx1"/>
                </a:solidFill>
                <a:latin typeface="Arial Unicode MS" panose="020B0604020202020204" charset="-122"/>
                <a:cs typeface="Arial Unicode MS" panose="020B0604020202020204" charset="-122"/>
                <a:sym typeface="+mn-ea"/>
              </a:rPr>
              <a:t> 14604-1：2018</a:t>
            </a:r>
            <a:r>
              <a:rPr sz="1600" spc="-45" dirty="0">
                <a:solidFill>
                  <a:schemeClr val="tx1"/>
                </a:solidFill>
                <a:latin typeface="Arial Unicode MS" panose="020B0604020202020204" charset="-122"/>
                <a:cs typeface="Arial Unicode MS" panose="020B0604020202020204" charset="-122"/>
                <a:sym typeface="+mn-ea"/>
              </a:rPr>
              <a:t> </a:t>
            </a:r>
            <a:r>
              <a:rPr sz="1600" spc="5" dirty="0">
                <a:solidFill>
                  <a:schemeClr val="tx1"/>
                </a:solidFill>
                <a:latin typeface="Arial Unicode MS" panose="020B0604020202020204" charset="-122"/>
                <a:cs typeface="Arial Unicode MS" panose="020B0604020202020204" charset="-122"/>
                <a:sym typeface="+mn-ea"/>
              </a:rPr>
              <a:t>温室气体排放核查声明</a:t>
            </a:r>
            <a:r>
              <a:rPr sz="1600" dirty="0">
                <a:solidFill>
                  <a:schemeClr val="tx1"/>
                </a:solidFill>
                <a:latin typeface="Arial Unicode MS" panose="020B0604020202020204" charset="-122"/>
                <a:cs typeface="Arial Unicode MS" panose="020B0604020202020204" charset="-122"/>
                <a:sym typeface="+mn-ea"/>
              </a:rPr>
              <a:t>书</a:t>
            </a:r>
            <a:r>
              <a:rPr sz="1600" spc="5" dirty="0">
                <a:solidFill>
                  <a:schemeClr val="tx1"/>
                </a:solidFill>
                <a:latin typeface="Arial Unicode MS" panose="020B0604020202020204" charset="-122"/>
                <a:cs typeface="Arial Unicode MS" panose="020B0604020202020204" charset="-122"/>
                <a:sym typeface="+mn-ea"/>
              </a:rPr>
              <a:t>，</a:t>
            </a:r>
            <a:r>
              <a:rPr lang="zh-CN" sz="1600" spc="5" dirty="0">
                <a:solidFill>
                  <a:schemeClr val="tx1"/>
                </a:solidFill>
                <a:latin typeface="Arial Unicode MS" panose="020B0604020202020204" charset="-122"/>
                <a:cs typeface="Arial Unicode MS" panose="020B0604020202020204" charset="-122"/>
                <a:sym typeface="+mn-ea"/>
              </a:rPr>
              <a:t>通过</a:t>
            </a:r>
            <a:r>
              <a:rPr sz="1600" spc="5" dirty="0">
                <a:solidFill>
                  <a:schemeClr val="tx1"/>
                </a:solidFill>
                <a:latin typeface="Arial Unicode MS" panose="020B0604020202020204" charset="-122"/>
                <a:cs typeface="Arial Unicode MS" panose="020B0604020202020204" charset="-122"/>
                <a:sym typeface="+mn-ea"/>
              </a:rPr>
              <a:t>ISO14067:2018</a:t>
            </a:r>
            <a:r>
              <a:rPr lang="zh-CN" sz="1600" spc="5" dirty="0">
                <a:solidFill>
                  <a:schemeClr val="tx1"/>
                </a:solidFill>
                <a:latin typeface="Arial Unicode MS" panose="020B0604020202020204" charset="-122"/>
                <a:cs typeface="Arial Unicode MS" panose="020B0604020202020204" charset="-122"/>
                <a:sym typeface="+mn-ea"/>
              </a:rPr>
              <a:t>、</a:t>
            </a:r>
            <a:r>
              <a:rPr lang="zh-CN" sz="1600" spc="5" dirty="0">
                <a:solidFill>
                  <a:schemeClr val="tx1"/>
                </a:solidFill>
                <a:latin typeface="Arial Unicode MS" panose="020B0604020202020204" charset="-122"/>
                <a:cs typeface="Arial Unicode MS" panose="020B0604020202020204" charset="-122"/>
                <a:sym typeface="+mn-ea"/>
              </a:rPr>
              <a:t>ISO 50001:2018能源管理认证，</a:t>
            </a:r>
            <a:r>
              <a:rPr sz="1600" spc="5" dirty="0">
                <a:solidFill>
                  <a:schemeClr val="tx1"/>
                </a:solidFill>
                <a:latin typeface="Arial Unicode MS" panose="020B0604020202020204" charset="-122"/>
                <a:cs typeface="Arial Unicode MS" panose="020B0604020202020204" charset="-122"/>
                <a:sym typeface="+mn-ea"/>
              </a:rPr>
              <a:t>成为</a:t>
            </a:r>
            <a:r>
              <a:rPr lang="zh-CN" sz="1600" spc="5" dirty="0">
                <a:solidFill>
                  <a:schemeClr val="tx1"/>
                </a:solidFill>
                <a:latin typeface="Arial Unicode MS" panose="020B0604020202020204" charset="-122"/>
                <a:cs typeface="Arial Unicode MS" panose="020B0604020202020204" charset="-122"/>
                <a:sym typeface="+mn-ea"/>
              </a:rPr>
              <a:t>自动化设备行业</a:t>
            </a:r>
            <a:r>
              <a:rPr sz="1600" spc="5" dirty="0">
                <a:solidFill>
                  <a:schemeClr val="tx1"/>
                </a:solidFill>
                <a:latin typeface="Arial Unicode MS" panose="020B0604020202020204" charset="-122"/>
                <a:cs typeface="Arial Unicode MS" panose="020B0604020202020204" charset="-122"/>
                <a:sym typeface="+mn-ea"/>
              </a:rPr>
              <a:t>首批导入并推行 </a:t>
            </a:r>
            <a:r>
              <a:rPr sz="1600" spc="15" dirty="0">
                <a:solidFill>
                  <a:schemeClr val="tx1"/>
                </a:solidFill>
                <a:latin typeface="Arial Unicode MS" panose="020B0604020202020204" charset="-122"/>
                <a:cs typeface="Arial Unicode MS" panose="020B0604020202020204" charset="-122"/>
                <a:sym typeface="+mn-ea"/>
              </a:rPr>
              <a:t>该标准的企</a:t>
            </a:r>
            <a:r>
              <a:rPr sz="1600" dirty="0">
                <a:solidFill>
                  <a:schemeClr val="tx1"/>
                </a:solidFill>
                <a:latin typeface="Arial Unicode MS" panose="020B0604020202020204" charset="-122"/>
                <a:cs typeface="Arial Unicode MS" panose="020B0604020202020204" charset="-122"/>
                <a:sym typeface="+mn-ea"/>
              </a:rPr>
              <a:t>业</a:t>
            </a:r>
            <a:r>
              <a:rPr sz="1600" spc="15" dirty="0">
                <a:solidFill>
                  <a:schemeClr val="tx1"/>
                </a:solidFill>
                <a:latin typeface="Arial Unicode MS" panose="020B0604020202020204" charset="-122"/>
                <a:cs typeface="Arial Unicode MS" panose="020B0604020202020204" charset="-122"/>
                <a:sym typeface="+mn-ea"/>
              </a:rPr>
              <a:t>。同</a:t>
            </a:r>
            <a:r>
              <a:rPr sz="1600" dirty="0">
                <a:solidFill>
                  <a:schemeClr val="tx1"/>
                </a:solidFill>
                <a:latin typeface="Arial Unicode MS" panose="020B0604020202020204" charset="-122"/>
                <a:cs typeface="Arial Unicode MS" panose="020B0604020202020204" charset="-122"/>
                <a:sym typeface="+mn-ea"/>
              </a:rPr>
              <a:t>时</a:t>
            </a:r>
            <a:r>
              <a:rPr sz="1600" spc="15" dirty="0">
                <a:solidFill>
                  <a:schemeClr val="tx1"/>
                </a:solidFill>
                <a:latin typeface="Arial Unicode MS" panose="020B0604020202020204" charset="-122"/>
                <a:cs typeface="Arial Unicode MS" panose="020B0604020202020204" charset="-122"/>
                <a:sym typeface="+mn-ea"/>
              </a:rPr>
              <a:t>，我们积极推进绿色产品创</a:t>
            </a:r>
            <a:r>
              <a:rPr sz="1600" spc="-5" dirty="0">
                <a:solidFill>
                  <a:schemeClr val="tx1"/>
                </a:solidFill>
                <a:latin typeface="Arial Unicode MS" panose="020B0604020202020204" charset="-122"/>
                <a:cs typeface="Arial Unicode MS" panose="020B0604020202020204" charset="-122"/>
                <a:sym typeface="+mn-ea"/>
              </a:rPr>
              <a:t>新</a:t>
            </a:r>
            <a:r>
              <a:rPr sz="1600" spc="15" dirty="0">
                <a:solidFill>
                  <a:schemeClr val="tx1"/>
                </a:solidFill>
                <a:latin typeface="Arial Unicode MS" panose="020B0604020202020204" charset="-122"/>
                <a:cs typeface="Arial Unicode MS" panose="020B0604020202020204" charset="-122"/>
                <a:sym typeface="+mn-ea"/>
              </a:rPr>
              <a:t>，通过产品设计与研</a:t>
            </a:r>
            <a:r>
              <a:rPr sz="1600" dirty="0">
                <a:solidFill>
                  <a:schemeClr val="tx1"/>
                </a:solidFill>
                <a:latin typeface="Arial Unicode MS" panose="020B0604020202020204" charset="-122"/>
                <a:cs typeface="Arial Unicode MS" panose="020B0604020202020204" charset="-122"/>
                <a:sym typeface="+mn-ea"/>
              </a:rPr>
              <a:t>发</a:t>
            </a:r>
            <a:r>
              <a:rPr sz="1600" spc="15" dirty="0">
                <a:solidFill>
                  <a:schemeClr val="tx1"/>
                </a:solidFill>
                <a:latin typeface="Arial Unicode MS" panose="020B0604020202020204" charset="-122"/>
                <a:cs typeface="Arial Unicode MS" panose="020B0604020202020204" charset="-122"/>
                <a:sym typeface="+mn-ea"/>
              </a:rPr>
              <a:t>、包装运</a:t>
            </a:r>
            <a:r>
              <a:rPr sz="1600" dirty="0">
                <a:solidFill>
                  <a:schemeClr val="tx1"/>
                </a:solidFill>
                <a:latin typeface="Arial Unicode MS" panose="020B0604020202020204" charset="-122"/>
                <a:cs typeface="Arial Unicode MS" panose="020B0604020202020204" charset="-122"/>
                <a:sym typeface="+mn-ea"/>
              </a:rPr>
              <a:t>输、 回收利用等方式推进全链条降碳</a:t>
            </a:r>
            <a:r>
              <a:rPr sz="1600" spc="-280" dirty="0">
                <a:solidFill>
                  <a:schemeClr val="tx1"/>
                </a:solidFill>
                <a:latin typeface="Arial Unicode MS" panose="020B0604020202020204" charset="-122"/>
                <a:cs typeface="Arial Unicode MS" panose="020B0604020202020204" charset="-122"/>
                <a:sym typeface="+mn-ea"/>
              </a:rPr>
              <a:t>。</a:t>
            </a:r>
            <a:endParaRPr sz="1600" spc="-280" dirty="0">
              <a:solidFill>
                <a:schemeClr val="tx1"/>
              </a:solidFill>
              <a:latin typeface="Arial Unicode MS" panose="020B0604020202020204" charset="-122"/>
              <a:cs typeface="Arial Unicode MS" panose="020B0604020202020204" charset="-122"/>
              <a:sym typeface="+mn-ea"/>
            </a:endParaRPr>
          </a:p>
          <a:p>
            <a:pPr marL="12700">
              <a:lnSpc>
                <a:spcPct val="100000"/>
              </a:lnSpc>
              <a:spcBef>
                <a:spcPts val="100"/>
              </a:spcBef>
            </a:pPr>
            <a:endParaRPr lang="zh-CN" altLang="en-US" sz="1600" spc="-280" dirty="0">
              <a:solidFill>
                <a:schemeClr val="tx1"/>
              </a:solidFill>
              <a:latin typeface="Arial Unicode MS" panose="020B0604020202020204" charset="-122"/>
              <a:cs typeface="Arial Unicode MS" panose="020B0604020202020204" charset="-122"/>
              <a:sym typeface="+mn-ea"/>
            </a:endParaRPr>
          </a:p>
          <a:p>
            <a:pPr marL="12700">
              <a:lnSpc>
                <a:spcPct val="100000"/>
              </a:lnSpc>
              <a:spcBef>
                <a:spcPts val="100"/>
              </a:spcBef>
            </a:pPr>
            <a:r>
              <a:rPr sz="1600" spc="-280" dirty="0">
                <a:solidFill>
                  <a:schemeClr val="tx1"/>
                </a:solidFill>
                <a:latin typeface="Arial Unicode MS" panose="020B0604020202020204" charset="-122"/>
                <a:cs typeface="Arial Unicode MS" panose="020B0604020202020204" charset="-122"/>
                <a:sym typeface="+mn-ea"/>
              </a:rPr>
              <a:t> </a:t>
            </a:r>
            <a:r>
              <a:rPr lang="en-US" sz="1600" spc="-280" dirty="0">
                <a:solidFill>
                  <a:schemeClr val="tx1"/>
                </a:solidFill>
                <a:latin typeface="Arial Unicode MS" panose="020B0604020202020204" charset="-122"/>
                <a:cs typeface="Arial Unicode MS" panose="020B0604020202020204" charset="-122"/>
                <a:sym typeface="+mn-ea"/>
              </a:rPr>
              <a:t>              </a:t>
            </a:r>
            <a:r>
              <a:rPr lang="zh-CN" altLang="en-US" sz="1600">
                <a:solidFill>
                  <a:schemeClr val="tx1"/>
                </a:solidFill>
                <a:sym typeface="+mn-ea"/>
              </a:rPr>
              <a:t>深圳市星特科技有限公司探索全生命周期的碳减排路径，公司按照法律法规要求开展职业健康安全、环境保护、资源能源控制、公共安全卫生等工作，克服生产经营可能对社会的影响。对于公众和员工关注的产品和服务质量、环境和安全生产问题，推动环保和职业危害因素综合治理工作的持续改进。在环境监测方面，产生的固体废弃物公司委托第三方深圳市环保科技集团股份有限公司进行回收处理，委托第广东中英检测技术有限公司对</a:t>
            </a:r>
            <a:r>
              <a:rPr lang="en-US" altLang="zh-CN" sz="1600">
                <a:solidFill>
                  <a:schemeClr val="tx1"/>
                </a:solidFill>
                <a:sym typeface="+mn-ea"/>
              </a:rPr>
              <a:t> </a:t>
            </a:r>
            <a:r>
              <a:rPr lang="zh-CN" altLang="en-US" sz="1600">
                <a:solidFill>
                  <a:schemeClr val="tx1"/>
                </a:solidFill>
                <a:sym typeface="+mn-ea"/>
              </a:rPr>
              <a:t>生活废水总排口、</a:t>
            </a:r>
            <a:r>
              <a:rPr lang="en-US" altLang="zh-CN" sz="1600">
                <a:solidFill>
                  <a:schemeClr val="tx1"/>
                </a:solidFill>
                <a:sym typeface="+mn-ea"/>
              </a:rPr>
              <a:t> </a:t>
            </a:r>
            <a:r>
              <a:rPr lang="zh-CN" altLang="en-US" sz="1600">
                <a:solidFill>
                  <a:schemeClr val="tx1"/>
                </a:solidFill>
                <a:sym typeface="+mn-ea"/>
              </a:rPr>
              <a:t>厂界噪声开展监测，根据监测结果显示202</a:t>
            </a:r>
            <a:r>
              <a:rPr lang="en-US" altLang="zh-CN" sz="1600">
                <a:solidFill>
                  <a:schemeClr val="tx1"/>
                </a:solidFill>
                <a:sym typeface="+mn-ea"/>
              </a:rPr>
              <a:t>3</a:t>
            </a:r>
            <a:r>
              <a:rPr lang="zh-CN" altLang="en-US" sz="1600">
                <a:solidFill>
                  <a:schemeClr val="tx1"/>
                </a:solidFill>
                <a:sym typeface="+mn-ea"/>
              </a:rPr>
              <a:t>年环境监测各项指标达标率100%。</a:t>
            </a:r>
            <a:endParaRPr lang="zh-CN" altLang="en-US" sz="1600">
              <a:solidFill>
                <a:schemeClr val="tx1"/>
              </a:solidFill>
              <a:sym typeface="+mn-ea"/>
            </a:endParaRPr>
          </a:p>
          <a:p>
            <a:pPr marL="12700">
              <a:lnSpc>
                <a:spcPct val="100000"/>
              </a:lnSpc>
              <a:spcBef>
                <a:spcPts val="100"/>
              </a:spcBef>
            </a:pPr>
            <a:endParaRPr lang="zh-CN" altLang="en-US" sz="1600">
              <a:solidFill>
                <a:schemeClr val="tx1"/>
              </a:solidFill>
            </a:endParaRPr>
          </a:p>
          <a:p>
            <a:pPr marL="12700">
              <a:lnSpc>
                <a:spcPct val="100000"/>
              </a:lnSpc>
              <a:spcBef>
                <a:spcPts val="100"/>
              </a:spcBef>
            </a:pPr>
            <a:r>
              <a:rPr lang="en-US" altLang="zh-CN" sz="1600">
                <a:solidFill>
                  <a:schemeClr val="tx1"/>
                </a:solidFill>
                <a:sym typeface="+mn-ea"/>
              </a:rPr>
              <a:t>        </a:t>
            </a:r>
            <a:r>
              <a:rPr lang="zh-CN" altLang="en-US" sz="1600">
                <a:solidFill>
                  <a:schemeClr val="tx1"/>
                </a:solidFill>
                <a:sym typeface="+mn-ea"/>
              </a:rPr>
              <a:t>我们尊重员工的权利，关心他们的福利和职业发展，并相信公司的成功来自于每一个员工的成功!为此我们嘉奖进步，颂扬成果，给予每一个有梦想的员工最大的发展空间，并对他们的职业发展负责!同时我们也倡导员工对公司负责，我们相信一个优秀的人首先应该是一个富有责任心的人!我们不仅要对员工承担责任，而且还要通过为客户提供高品质的产品和服务，及时回报社会来坚守我们的责任!</a:t>
            </a:r>
            <a:endParaRPr lang="zh-CN" altLang="en-US" sz="1600">
              <a:solidFill>
                <a:schemeClr val="tx1"/>
              </a:solidFill>
            </a:endParaRPr>
          </a:p>
          <a:p>
            <a:pPr marL="12700">
              <a:lnSpc>
                <a:spcPct val="100000"/>
              </a:lnSpc>
              <a:spcBef>
                <a:spcPts val="100"/>
              </a:spcBef>
            </a:pPr>
            <a:r>
              <a:rPr lang="zh-CN" altLang="en-US" sz="1600">
                <a:solidFill>
                  <a:schemeClr val="tx1"/>
                </a:solidFill>
                <a:sym typeface="+mn-ea"/>
              </a:rPr>
              <a:t>深圳市星特科技有限公司将永远秉承“以贡献者为本:德才井举、持续进步优化”的企业文化，视产品和服务质量为生命;我们视变革为可以带来增长的机会，并用质量去推动增长;我们坚信:坚定信念指引下的执行能力是我们取得成功的保证。我们必须朝此目标，不懈努力!</a:t>
            </a:r>
            <a:endParaRPr lang="zh-CN" altLang="en-US" sz="1600">
              <a:solidFill>
                <a:schemeClr val="tx1"/>
              </a:solidFill>
            </a:endParaRPr>
          </a:p>
          <a:p>
            <a:pPr marL="12700">
              <a:lnSpc>
                <a:spcPct val="100000"/>
              </a:lnSpc>
              <a:spcBef>
                <a:spcPts val="100"/>
              </a:spcBef>
            </a:pPr>
            <a:endParaRPr sz="1300" spc="-280" dirty="0">
              <a:solidFill>
                <a:srgbClr val="595757"/>
              </a:solidFill>
              <a:latin typeface="Arial Unicode MS" panose="020B0604020202020204" charset="-122"/>
              <a:cs typeface="Arial Unicode MS" panose="020B0604020202020204" charset="-122"/>
              <a:sym typeface="+mn-ea"/>
            </a:endParaRPr>
          </a:p>
          <a:p>
            <a:pPr marL="12700">
              <a:lnSpc>
                <a:spcPct val="100000"/>
              </a:lnSpc>
              <a:spcBef>
                <a:spcPts val="100"/>
              </a:spcBef>
            </a:pPr>
            <a:r>
              <a:rPr lang="en-US" altLang="zh-CN" sz="1300">
                <a:sym typeface="+mn-ea"/>
              </a:rPr>
              <a:t>     </a:t>
            </a:r>
            <a:endParaRPr sz="1300">
              <a:latin typeface="Arial Unicode MS" panose="020B0604020202020204" charset="-122"/>
              <a:cs typeface="Arial Unicode MS" panose="020B0604020202020204" charset="-122"/>
            </a:endParaRPr>
          </a:p>
        </p:txBody>
      </p:sp>
      <p:sp>
        <p:nvSpPr>
          <p:cNvPr id="58" name="object 58"/>
          <p:cNvSpPr/>
          <p:nvPr/>
        </p:nvSpPr>
        <p:spPr>
          <a:xfrm>
            <a:off x="540000" y="7009731"/>
            <a:ext cx="9180195" cy="0"/>
          </a:xfrm>
          <a:custGeom>
            <a:avLst/>
            <a:gdLst/>
            <a:ahLst/>
            <a:cxnLst/>
            <a:rect l="l" t="t" r="r" b="b"/>
            <a:pathLst>
              <a:path w="9180195">
                <a:moveTo>
                  <a:pt x="0" y="0"/>
                </a:moveTo>
                <a:lnTo>
                  <a:pt x="9180004" y="0"/>
                </a:lnTo>
              </a:path>
            </a:pathLst>
          </a:custGeom>
          <a:ln w="9525">
            <a:solidFill>
              <a:srgbClr val="0F7CC1"/>
            </a:solidFill>
            <a:prstDash val="dash"/>
          </a:ln>
        </p:spPr>
        <p:txBody>
          <a:bodyPr wrap="square" lIns="0" tIns="0" rIns="0" bIns="0" rtlCol="0"/>
          <a:p/>
        </p:txBody>
      </p:sp>
      <p:sp>
        <p:nvSpPr>
          <p:cNvPr id="165" name="object 165"/>
          <p:cNvSpPr txBox="1"/>
          <p:nvPr>
            <p:custDataLst>
              <p:tags r:id="rId1"/>
            </p:custDataLst>
          </p:nvPr>
        </p:nvSpPr>
        <p:spPr>
          <a:xfrm>
            <a:off x="3829082" y="1058279"/>
            <a:ext cx="4073917" cy="221615"/>
          </a:xfrm>
          <a:prstGeom prst="rect">
            <a:avLst/>
          </a:prstGeom>
        </p:spPr>
        <p:txBody>
          <a:bodyPr vert="horz" wrap="square" lIns="0" tIns="11516" rIns="0" bIns="0" rtlCol="0">
            <a:spAutoFit/>
          </a:bodyPr>
          <a:p>
            <a:pPr marL="12700" marR="60325" algn="just">
              <a:lnSpc>
                <a:spcPct val="167000"/>
              </a:lnSpc>
              <a:spcBef>
                <a:spcPts val="565"/>
              </a:spcBef>
            </a:pPr>
            <a:r>
              <a:rPr lang="en-US" sz="815" spc="5" dirty="0">
                <a:solidFill>
                  <a:srgbClr val="595757"/>
                </a:solidFill>
                <a:latin typeface="Arial Unicode MS" panose="020B0604020202020204" charset="-122"/>
                <a:cs typeface="Arial Unicode MS" panose="020B0604020202020204" charset="-122"/>
              </a:rPr>
              <a:t> </a:t>
            </a:r>
            <a:endParaRPr lang="en-US" sz="815" spc="5" dirty="0">
              <a:solidFill>
                <a:srgbClr val="595757"/>
              </a:solidFill>
              <a:latin typeface="Arial Unicode MS" panose="020B0604020202020204" charset="-122"/>
              <a:cs typeface="Arial Unicode MS" panose="020B0604020202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92710" y="149225"/>
            <a:ext cx="5297805" cy="6456045"/>
          </a:xfrm>
          <a:prstGeom prst="rect">
            <a:avLst/>
          </a:prstGeom>
        </p:spPr>
        <p:txBody>
          <a:bodyPr vert="horz" wrap="square" lIns="0" tIns="11516" rIns="0" bIns="0" rtlCol="0">
            <a:noAutofit/>
          </a:bodyPr>
          <a:lstStyle/>
          <a:p>
            <a:pPr marL="12700" marR="10160" algn="just">
              <a:lnSpc>
                <a:spcPct val="167000"/>
              </a:lnSpc>
              <a:spcBef>
                <a:spcPts val="790"/>
              </a:spcBef>
            </a:pPr>
            <a:endParaRPr lang="zh-CN" sz="1100" dirty="0">
              <a:solidFill>
                <a:srgbClr val="595757"/>
              </a:solidFill>
              <a:latin typeface="Arial Unicode MS" panose="020B0604020202020204" charset="-122"/>
              <a:cs typeface="Arial Unicode MS" panose="020B0604020202020204" charset="-122"/>
            </a:endParaRPr>
          </a:p>
          <a:p>
            <a:pPr marL="12700">
              <a:lnSpc>
                <a:spcPct val="100000"/>
              </a:lnSpc>
              <a:spcBef>
                <a:spcPts val="100"/>
              </a:spcBef>
            </a:pPr>
            <a:r>
              <a:rPr sz="1100" dirty="0">
                <a:solidFill>
                  <a:srgbClr val="0F7CC1"/>
                </a:solidFill>
                <a:latin typeface="Arial Unicode MS" panose="020B0604020202020204" charset="-122"/>
                <a:cs typeface="Arial Unicode MS" panose="020B0604020202020204" charset="-122"/>
                <a:sym typeface="+mn-ea"/>
              </a:rPr>
              <a:t>强化合规培训确保认知无死角</a:t>
            </a:r>
            <a:endParaRPr sz="1100" dirty="0">
              <a:solidFill>
                <a:srgbClr val="0F7CC1"/>
              </a:solidFill>
              <a:latin typeface="Arial Unicode MS" panose="020B0604020202020204" charset="-122"/>
              <a:cs typeface="Arial Unicode MS" panose="020B0604020202020204" charset="-122"/>
              <a:sym typeface="+mn-ea"/>
            </a:endParaRPr>
          </a:p>
          <a:p>
            <a:pPr marL="12700">
              <a:lnSpc>
                <a:spcPct val="100000"/>
              </a:lnSpc>
              <a:spcBef>
                <a:spcPts val="100"/>
              </a:spcBef>
            </a:pPr>
            <a:r>
              <a:rPr sz="1100" spc="-10" dirty="0">
                <a:solidFill>
                  <a:srgbClr val="595757"/>
                </a:solidFill>
                <a:latin typeface="Arial Unicode MS" panose="020B0604020202020204" charset="-122"/>
                <a:cs typeface="Arial Unicode MS" panose="020B0604020202020204" charset="-122"/>
                <a:sym typeface="+mn-ea"/>
              </a:rPr>
              <a:t>星特科技已经搭建针对不同对象的全面合规培训框架</a:t>
            </a:r>
            <a:r>
              <a:rPr sz="1100" spc="-50" dirty="0">
                <a:solidFill>
                  <a:srgbClr val="595757"/>
                </a:solidFill>
                <a:latin typeface="Arial Unicode MS" panose="020B0604020202020204" charset="-122"/>
                <a:cs typeface="Arial Unicode MS" panose="020B0604020202020204" charset="-122"/>
                <a:sym typeface="+mn-ea"/>
              </a:rPr>
              <a:t>。</a:t>
            </a:r>
            <a:r>
              <a:rPr sz="1100" spc="-10" dirty="0">
                <a:solidFill>
                  <a:srgbClr val="595757"/>
                </a:solidFill>
                <a:latin typeface="Arial Unicode MS" panose="020B0604020202020204" charset="-122"/>
                <a:cs typeface="Arial Unicode MS" panose="020B0604020202020204" charset="-122"/>
                <a:sym typeface="+mn-ea"/>
              </a:rPr>
              <a:t>不同岗位所涉及的工作场景及对应 </a:t>
            </a:r>
            <a:r>
              <a:rPr sz="1100" spc="5" dirty="0">
                <a:solidFill>
                  <a:srgbClr val="595757"/>
                </a:solidFill>
                <a:latin typeface="Arial Unicode MS" panose="020B0604020202020204" charset="-122"/>
                <a:cs typeface="Arial Unicode MS" panose="020B0604020202020204" charset="-122"/>
                <a:sym typeface="+mn-ea"/>
              </a:rPr>
              <a:t>的合规风险不尽相</a:t>
            </a:r>
            <a:r>
              <a:rPr sz="1100" spc="-10" dirty="0">
                <a:solidFill>
                  <a:srgbClr val="595757"/>
                </a:solidFill>
                <a:latin typeface="Arial Unicode MS" panose="020B0604020202020204" charset="-122"/>
                <a:cs typeface="Arial Unicode MS" panose="020B0604020202020204" charset="-122"/>
                <a:sym typeface="+mn-ea"/>
              </a:rPr>
              <a:t>同</a:t>
            </a:r>
            <a:r>
              <a:rPr sz="1100" spc="5" dirty="0">
                <a:solidFill>
                  <a:srgbClr val="595757"/>
                </a:solidFill>
                <a:latin typeface="Arial Unicode MS" panose="020B0604020202020204" charset="-122"/>
                <a:cs typeface="Arial Unicode MS" panose="020B0604020202020204" charset="-122"/>
                <a:sym typeface="+mn-ea"/>
              </a:rPr>
              <a:t>，对不同岗位的员工制定了适岗的合规培训学习计</a:t>
            </a:r>
            <a:r>
              <a:rPr sz="1100" spc="-10" dirty="0">
                <a:solidFill>
                  <a:srgbClr val="595757"/>
                </a:solidFill>
                <a:latin typeface="Arial Unicode MS" panose="020B0604020202020204" charset="-122"/>
                <a:cs typeface="Arial Unicode MS" panose="020B0604020202020204" charset="-122"/>
                <a:sym typeface="+mn-ea"/>
              </a:rPr>
              <a:t>划</a:t>
            </a:r>
            <a:r>
              <a:rPr sz="1100" spc="5" dirty="0">
                <a:solidFill>
                  <a:srgbClr val="595757"/>
                </a:solidFill>
                <a:latin typeface="Arial Unicode MS" panose="020B0604020202020204" charset="-122"/>
                <a:cs typeface="Arial Unicode MS" panose="020B0604020202020204" charset="-122"/>
                <a:sym typeface="+mn-ea"/>
              </a:rPr>
              <a:t>，并通</a:t>
            </a:r>
            <a:r>
              <a:rPr sz="1100" spc="215" dirty="0">
                <a:solidFill>
                  <a:srgbClr val="595757"/>
                </a:solidFill>
                <a:latin typeface="Arial Unicode MS" panose="020B0604020202020204" charset="-122"/>
                <a:cs typeface="Arial Unicode MS" panose="020B0604020202020204" charset="-122"/>
                <a:sym typeface="+mn-ea"/>
              </a:rPr>
              <a:t>过</a:t>
            </a:r>
            <a:r>
              <a:rPr sz="1100" spc="-5" dirty="0">
                <a:solidFill>
                  <a:srgbClr val="595757"/>
                </a:solidFill>
                <a:latin typeface="Arial Unicode MS" panose="020B0604020202020204" charset="-122"/>
                <a:cs typeface="Arial Unicode MS" panose="020B0604020202020204" charset="-122"/>
                <a:sym typeface="+mn-ea"/>
              </a:rPr>
              <a:t>IT</a:t>
            </a:r>
            <a:r>
              <a:rPr sz="1100" spc="-110" dirty="0">
                <a:solidFill>
                  <a:srgbClr val="595757"/>
                </a:solidFill>
                <a:latin typeface="Arial Unicode MS" panose="020B0604020202020204" charset="-122"/>
                <a:cs typeface="Arial Unicode MS" panose="020B0604020202020204" charset="-122"/>
                <a:sym typeface="+mn-ea"/>
              </a:rPr>
              <a:t> </a:t>
            </a:r>
            <a:r>
              <a:rPr sz="1100" dirty="0">
                <a:solidFill>
                  <a:srgbClr val="595757"/>
                </a:solidFill>
                <a:latin typeface="Arial Unicode MS" panose="020B0604020202020204" charset="-122"/>
                <a:cs typeface="Arial Unicode MS" panose="020B0604020202020204" charset="-122"/>
                <a:sym typeface="+mn-ea"/>
              </a:rPr>
              <a:t>线 </a:t>
            </a:r>
            <a:r>
              <a:rPr sz="1100" spc="-5" dirty="0">
                <a:solidFill>
                  <a:srgbClr val="595757"/>
                </a:solidFill>
                <a:latin typeface="Arial Unicode MS" panose="020B0604020202020204" charset="-122"/>
                <a:cs typeface="Arial Unicode MS" panose="020B0604020202020204" charset="-122"/>
                <a:sym typeface="+mn-ea"/>
              </a:rPr>
              <a:t>上化学习平台进行发</a:t>
            </a:r>
            <a:r>
              <a:rPr sz="1100" spc="-10" dirty="0">
                <a:solidFill>
                  <a:srgbClr val="595757"/>
                </a:solidFill>
                <a:latin typeface="Arial Unicode MS" panose="020B0604020202020204" charset="-122"/>
                <a:cs typeface="Arial Unicode MS" panose="020B0604020202020204" charset="-122"/>
                <a:sym typeface="+mn-ea"/>
              </a:rPr>
              <a:t>布。2023年</a:t>
            </a:r>
            <a:r>
              <a:rPr sz="1100" spc="-5" dirty="0">
                <a:solidFill>
                  <a:srgbClr val="595757"/>
                </a:solidFill>
                <a:latin typeface="Arial Unicode MS" panose="020B0604020202020204" charset="-122"/>
                <a:cs typeface="Arial Unicode MS" panose="020B0604020202020204" charset="-122"/>
                <a:sym typeface="+mn-ea"/>
              </a:rPr>
              <a:t>，超</a:t>
            </a:r>
            <a:r>
              <a:rPr sz="1100" dirty="0">
                <a:solidFill>
                  <a:srgbClr val="595757"/>
                </a:solidFill>
                <a:latin typeface="Arial Unicode MS" panose="020B0604020202020204" charset="-122"/>
                <a:cs typeface="Arial Unicode MS" panose="020B0604020202020204" charset="-122"/>
                <a:sym typeface="+mn-ea"/>
              </a:rPr>
              <a:t>过</a:t>
            </a:r>
            <a:r>
              <a:rPr sz="1100" spc="-50" dirty="0">
                <a:solidFill>
                  <a:srgbClr val="595757"/>
                </a:solidFill>
                <a:latin typeface="Arial Unicode MS" panose="020B0604020202020204" charset="-122"/>
                <a:cs typeface="Arial Unicode MS" panose="020B0604020202020204" charset="-122"/>
                <a:sym typeface="+mn-ea"/>
              </a:rPr>
              <a:t> </a:t>
            </a:r>
            <a:r>
              <a:rPr lang="en-US" sz="1100" spc="-10" dirty="0">
                <a:solidFill>
                  <a:srgbClr val="595757"/>
                </a:solidFill>
                <a:latin typeface="Arial Unicode MS" panose="020B0604020202020204" charset="-122"/>
                <a:cs typeface="Arial Unicode MS" panose="020B0604020202020204" charset="-122"/>
                <a:sym typeface="+mn-ea"/>
              </a:rPr>
              <a:t>800</a:t>
            </a:r>
            <a:r>
              <a:rPr sz="1100" spc="-5" dirty="0">
                <a:solidFill>
                  <a:srgbClr val="595757"/>
                </a:solidFill>
                <a:latin typeface="Arial Unicode MS" panose="020B0604020202020204" charset="-122"/>
                <a:cs typeface="Arial Unicode MS" panose="020B0604020202020204" charset="-122"/>
                <a:sym typeface="+mn-ea"/>
              </a:rPr>
              <a:t>名员工通</a:t>
            </a:r>
            <a:r>
              <a:rPr sz="1100" dirty="0">
                <a:solidFill>
                  <a:srgbClr val="595757"/>
                </a:solidFill>
                <a:latin typeface="Arial Unicode MS" panose="020B0604020202020204" charset="-122"/>
                <a:cs typeface="Arial Unicode MS" panose="020B0604020202020204" charset="-122"/>
                <a:sym typeface="+mn-ea"/>
              </a:rPr>
              <a:t>过</a:t>
            </a:r>
            <a:r>
              <a:rPr sz="1100" spc="-50" dirty="0">
                <a:solidFill>
                  <a:srgbClr val="595757"/>
                </a:solidFill>
                <a:latin typeface="Arial Unicode MS" panose="020B0604020202020204" charset="-122"/>
                <a:cs typeface="Arial Unicode MS" panose="020B0604020202020204" charset="-122"/>
                <a:sym typeface="+mn-ea"/>
              </a:rPr>
              <a:t> </a:t>
            </a:r>
            <a:r>
              <a:rPr sz="1100" spc="-5" dirty="0">
                <a:solidFill>
                  <a:srgbClr val="595757"/>
                </a:solidFill>
                <a:latin typeface="Arial Unicode MS" panose="020B0604020202020204" charset="-122"/>
                <a:cs typeface="Arial Unicode MS" panose="020B0604020202020204" charset="-122"/>
                <a:sym typeface="+mn-ea"/>
              </a:rPr>
              <a:t>IT</a:t>
            </a:r>
            <a:r>
              <a:rPr sz="1100" spc="-50" dirty="0">
                <a:solidFill>
                  <a:srgbClr val="595757"/>
                </a:solidFill>
                <a:latin typeface="Arial Unicode MS" panose="020B0604020202020204" charset="-122"/>
                <a:cs typeface="Arial Unicode MS" panose="020B0604020202020204" charset="-122"/>
                <a:sym typeface="+mn-ea"/>
              </a:rPr>
              <a:t> </a:t>
            </a:r>
            <a:r>
              <a:rPr sz="1100" spc="-5" dirty="0">
                <a:solidFill>
                  <a:srgbClr val="595757"/>
                </a:solidFill>
                <a:latin typeface="Arial Unicode MS" panose="020B0604020202020204" charset="-122"/>
                <a:cs typeface="Arial Unicode MS" panose="020B0604020202020204" charset="-122"/>
                <a:sym typeface="+mn-ea"/>
              </a:rPr>
              <a:t>化线上学习平台参加合规培 </a:t>
            </a:r>
            <a:r>
              <a:rPr sz="1100" spc="-10" dirty="0">
                <a:solidFill>
                  <a:srgbClr val="595757"/>
                </a:solidFill>
                <a:latin typeface="Arial Unicode MS" panose="020B0604020202020204" charset="-122"/>
                <a:cs typeface="Arial Unicode MS" panose="020B0604020202020204" charset="-122"/>
                <a:sym typeface="+mn-ea"/>
              </a:rPr>
              <a:t>训，超</a:t>
            </a:r>
            <a:r>
              <a:rPr sz="1100" dirty="0">
                <a:solidFill>
                  <a:srgbClr val="595757"/>
                </a:solidFill>
                <a:latin typeface="Arial Unicode MS" panose="020B0604020202020204" charset="-122"/>
                <a:cs typeface="Arial Unicode MS" panose="020B0604020202020204" charset="-122"/>
                <a:sym typeface="+mn-ea"/>
              </a:rPr>
              <a:t>过</a:t>
            </a:r>
            <a:r>
              <a:rPr sz="1100" spc="-40" dirty="0">
                <a:solidFill>
                  <a:srgbClr val="595757"/>
                </a:solidFill>
                <a:latin typeface="Arial Unicode MS" panose="020B0604020202020204" charset="-122"/>
                <a:cs typeface="Arial Unicode MS" panose="020B0604020202020204" charset="-122"/>
                <a:sym typeface="+mn-ea"/>
              </a:rPr>
              <a:t> </a:t>
            </a:r>
            <a:r>
              <a:rPr lang="en-US" sz="1100" spc="-10" dirty="0">
                <a:solidFill>
                  <a:srgbClr val="595757"/>
                </a:solidFill>
                <a:latin typeface="Arial Unicode MS" panose="020B0604020202020204" charset="-122"/>
                <a:cs typeface="Arial Unicode MS" panose="020B0604020202020204" charset="-122"/>
                <a:sym typeface="+mn-ea"/>
              </a:rPr>
              <a:t>230</a:t>
            </a:r>
            <a:r>
              <a:rPr sz="1100" spc="-10" dirty="0">
                <a:solidFill>
                  <a:srgbClr val="595757"/>
                </a:solidFill>
                <a:latin typeface="Arial Unicode MS" panose="020B0604020202020204" charset="-122"/>
                <a:cs typeface="Arial Unicode MS" panose="020B0604020202020204" charset="-122"/>
                <a:sym typeface="+mn-ea"/>
              </a:rPr>
              <a:t>名员工通过线下途径参加合规培训，员工培训覆盖</a:t>
            </a:r>
            <a:r>
              <a:rPr sz="1100" dirty="0">
                <a:solidFill>
                  <a:srgbClr val="595757"/>
                </a:solidFill>
                <a:latin typeface="Arial Unicode MS" panose="020B0604020202020204" charset="-122"/>
                <a:cs typeface="Arial Unicode MS" panose="020B0604020202020204" charset="-122"/>
                <a:sym typeface="+mn-ea"/>
              </a:rPr>
              <a:t>率</a:t>
            </a:r>
            <a:r>
              <a:rPr sz="1100" spc="-35" dirty="0">
                <a:solidFill>
                  <a:srgbClr val="595757"/>
                </a:solidFill>
                <a:latin typeface="Arial Unicode MS" panose="020B0604020202020204" charset="-122"/>
                <a:cs typeface="Arial Unicode MS" panose="020B0604020202020204" charset="-122"/>
                <a:sym typeface="+mn-ea"/>
              </a:rPr>
              <a:t> </a:t>
            </a:r>
            <a:r>
              <a:rPr sz="1100" spc="-10" dirty="0">
                <a:solidFill>
                  <a:srgbClr val="595757"/>
                </a:solidFill>
                <a:latin typeface="Arial Unicode MS" panose="020B0604020202020204" charset="-122"/>
                <a:cs typeface="Arial Unicode MS" panose="020B0604020202020204" charset="-122"/>
                <a:sym typeface="+mn-ea"/>
              </a:rPr>
              <a:t>100%</a:t>
            </a:r>
            <a:r>
              <a:rPr sz="1100" spc="-5" dirty="0">
                <a:solidFill>
                  <a:srgbClr val="595757"/>
                </a:solidFill>
                <a:latin typeface="Arial Unicode MS" panose="020B0604020202020204" charset="-122"/>
                <a:cs typeface="Arial Unicode MS" panose="020B0604020202020204" charset="-122"/>
                <a:sym typeface="+mn-ea"/>
              </a:rPr>
              <a:t>。</a:t>
            </a:r>
            <a:endParaRPr sz="1100" spc="-5" dirty="0">
              <a:solidFill>
                <a:srgbClr val="595757"/>
              </a:solidFill>
              <a:latin typeface="Arial Unicode MS" panose="020B0604020202020204" charset="-122"/>
              <a:cs typeface="Arial Unicode MS" panose="020B0604020202020204" charset="-122"/>
              <a:sym typeface="+mn-ea"/>
            </a:endParaRPr>
          </a:p>
          <a:p>
            <a:pPr marL="12700">
              <a:lnSpc>
                <a:spcPct val="100000"/>
              </a:lnSpc>
              <a:spcBef>
                <a:spcPts val="100"/>
              </a:spcBef>
            </a:pPr>
            <a:endParaRPr sz="1100" spc="-5" dirty="0">
              <a:solidFill>
                <a:srgbClr val="595757"/>
              </a:solidFill>
              <a:latin typeface="Arial Unicode MS" panose="020B0604020202020204" charset="-122"/>
              <a:cs typeface="Arial Unicode MS" panose="020B0604020202020204" charset="-122"/>
              <a:sym typeface="+mn-ea"/>
            </a:endParaRPr>
          </a:p>
          <a:p>
            <a:pPr marL="12700">
              <a:lnSpc>
                <a:spcPct val="100000"/>
              </a:lnSpc>
              <a:spcBef>
                <a:spcPts val="100"/>
              </a:spcBef>
            </a:pPr>
            <a:r>
              <a:rPr sz="1100" dirty="0">
                <a:solidFill>
                  <a:srgbClr val="0F7CC1"/>
                </a:solidFill>
                <a:latin typeface="Arial Unicode MS" panose="020B0604020202020204" charset="-122"/>
                <a:cs typeface="Arial Unicode MS" panose="020B0604020202020204" charset="-122"/>
                <a:sym typeface="+mn-ea"/>
              </a:rPr>
              <a:t>强化反腐败制度体系建设</a:t>
            </a:r>
            <a:endParaRPr sz="1100">
              <a:latin typeface="Arial Unicode MS" panose="020B0604020202020204" charset="-122"/>
              <a:cs typeface="Arial Unicode MS" panose="020B0604020202020204" charset="-122"/>
            </a:endParaRPr>
          </a:p>
          <a:p>
            <a:pPr marL="12700">
              <a:lnSpc>
                <a:spcPct val="100000"/>
              </a:lnSpc>
              <a:spcBef>
                <a:spcPts val="100"/>
              </a:spcBef>
            </a:pPr>
            <a:r>
              <a:rPr sz="1100" spc="15" dirty="0">
                <a:solidFill>
                  <a:srgbClr val="595757"/>
                </a:solidFill>
                <a:latin typeface="Arial Unicode MS" panose="020B0604020202020204" charset="-122"/>
                <a:cs typeface="Arial Unicode MS" panose="020B0604020202020204" charset="-122"/>
                <a:sym typeface="+mn-ea"/>
              </a:rPr>
              <a:t>星特科技对腐败贿赂行为一直秉</a:t>
            </a:r>
            <a:r>
              <a:rPr sz="1100" dirty="0">
                <a:solidFill>
                  <a:srgbClr val="595757"/>
                </a:solidFill>
                <a:latin typeface="Arial Unicode MS" panose="020B0604020202020204" charset="-122"/>
                <a:cs typeface="Arial Unicode MS" panose="020B0604020202020204" charset="-122"/>
                <a:sym typeface="+mn-ea"/>
              </a:rPr>
              <a:t>持</a:t>
            </a:r>
            <a:r>
              <a:rPr sz="1100" spc="155" dirty="0">
                <a:solidFill>
                  <a:srgbClr val="595757"/>
                </a:solidFill>
                <a:latin typeface="Arial Unicode MS" panose="020B0604020202020204" charset="-122"/>
                <a:cs typeface="Arial Unicode MS" panose="020B0604020202020204" charset="-122"/>
                <a:sym typeface="+mn-ea"/>
              </a:rPr>
              <a:t>“零容</a:t>
            </a:r>
            <a:r>
              <a:rPr sz="1100" spc="185" dirty="0">
                <a:solidFill>
                  <a:srgbClr val="595757"/>
                </a:solidFill>
                <a:latin typeface="Arial Unicode MS" panose="020B0604020202020204" charset="-122"/>
                <a:cs typeface="Arial Unicode MS" panose="020B0604020202020204" charset="-122"/>
                <a:sym typeface="+mn-ea"/>
              </a:rPr>
              <a:t>忍</a:t>
            </a:r>
            <a:r>
              <a:rPr sz="1100" spc="155" dirty="0">
                <a:solidFill>
                  <a:srgbClr val="595757"/>
                </a:solidFill>
                <a:latin typeface="Arial Unicode MS" panose="020B0604020202020204" charset="-122"/>
                <a:cs typeface="Arial Unicode MS" panose="020B0604020202020204" charset="-122"/>
                <a:sym typeface="+mn-ea"/>
              </a:rPr>
              <a:t>”的态</a:t>
            </a:r>
            <a:r>
              <a:rPr sz="1100" spc="180" dirty="0">
                <a:solidFill>
                  <a:srgbClr val="595757"/>
                </a:solidFill>
                <a:latin typeface="Arial Unicode MS" panose="020B0604020202020204" charset="-122"/>
                <a:cs typeface="Arial Unicode MS" panose="020B0604020202020204" charset="-122"/>
                <a:sym typeface="+mn-ea"/>
              </a:rPr>
              <a:t>度</a:t>
            </a:r>
            <a:r>
              <a:rPr sz="1100" spc="15" dirty="0">
                <a:solidFill>
                  <a:srgbClr val="595757"/>
                </a:solidFill>
                <a:latin typeface="Arial Unicode MS" panose="020B0604020202020204" charset="-122"/>
                <a:cs typeface="Arial Unicode MS" panose="020B0604020202020204" charset="-122"/>
                <a:sym typeface="+mn-ea"/>
              </a:rPr>
              <a:t>，通过反腐工作的开</a:t>
            </a:r>
            <a:r>
              <a:rPr sz="1100" dirty="0">
                <a:solidFill>
                  <a:srgbClr val="595757"/>
                </a:solidFill>
                <a:latin typeface="Arial Unicode MS" panose="020B0604020202020204" charset="-122"/>
                <a:cs typeface="Arial Unicode MS" panose="020B0604020202020204" charset="-122"/>
                <a:sym typeface="+mn-ea"/>
              </a:rPr>
              <a:t>展</a:t>
            </a:r>
            <a:r>
              <a:rPr sz="1100" spc="15" dirty="0">
                <a:solidFill>
                  <a:srgbClr val="595757"/>
                </a:solidFill>
                <a:latin typeface="Arial Unicode MS" panose="020B0604020202020204" charset="-122"/>
                <a:cs typeface="Arial Unicode MS" panose="020B0604020202020204" charset="-122"/>
                <a:sym typeface="+mn-ea"/>
              </a:rPr>
              <a:t>，严厉打击</a:t>
            </a:r>
            <a:r>
              <a:rPr sz="1100" spc="15" dirty="0">
                <a:solidFill>
                  <a:srgbClr val="595757"/>
                </a:solidFill>
                <a:latin typeface="Arial Unicode MS" panose="020B0604020202020204" charset="-122"/>
                <a:cs typeface="Arial Unicode MS" panose="020B0604020202020204" charset="-122"/>
                <a:sym typeface="+mn-ea"/>
              </a:rPr>
              <a:t>违法违规行</a:t>
            </a:r>
            <a:r>
              <a:rPr sz="1100" dirty="0">
                <a:solidFill>
                  <a:srgbClr val="595757"/>
                </a:solidFill>
                <a:latin typeface="Arial Unicode MS" panose="020B0604020202020204" charset="-122"/>
                <a:cs typeface="Arial Unicode MS" panose="020B0604020202020204" charset="-122"/>
                <a:sym typeface="+mn-ea"/>
              </a:rPr>
              <a:t>为</a:t>
            </a:r>
            <a:r>
              <a:rPr sz="1100" spc="15" dirty="0">
                <a:solidFill>
                  <a:srgbClr val="595757"/>
                </a:solidFill>
                <a:latin typeface="Arial Unicode MS" panose="020B0604020202020204" charset="-122"/>
                <a:cs typeface="Arial Unicode MS" panose="020B0604020202020204" charset="-122"/>
                <a:sym typeface="+mn-ea"/>
              </a:rPr>
              <a:t>，牢固树立员工正确的是非</a:t>
            </a:r>
            <a:r>
              <a:rPr sz="1100" dirty="0">
                <a:solidFill>
                  <a:srgbClr val="595757"/>
                </a:solidFill>
                <a:latin typeface="Arial Unicode MS" panose="020B0604020202020204" charset="-122"/>
                <a:cs typeface="Arial Unicode MS" panose="020B0604020202020204" charset="-122"/>
                <a:sym typeface="+mn-ea"/>
              </a:rPr>
              <a:t>观</a:t>
            </a:r>
            <a:r>
              <a:rPr sz="1100" spc="15" dirty="0">
                <a:solidFill>
                  <a:srgbClr val="595757"/>
                </a:solidFill>
                <a:latin typeface="Arial Unicode MS" panose="020B0604020202020204" charset="-122"/>
                <a:cs typeface="Arial Unicode MS" panose="020B0604020202020204" charset="-122"/>
                <a:sym typeface="+mn-ea"/>
              </a:rPr>
              <a:t>，打</a:t>
            </a:r>
            <a:r>
              <a:rPr sz="1100" dirty="0">
                <a:solidFill>
                  <a:srgbClr val="595757"/>
                </a:solidFill>
                <a:latin typeface="Arial Unicode MS" panose="020B0604020202020204" charset="-122"/>
                <a:cs typeface="Arial Unicode MS" panose="020B0604020202020204" charset="-122"/>
                <a:sym typeface="+mn-ea"/>
              </a:rPr>
              <a:t>造</a:t>
            </a:r>
            <a:r>
              <a:rPr sz="1100" spc="130" dirty="0">
                <a:solidFill>
                  <a:srgbClr val="595757"/>
                </a:solidFill>
                <a:latin typeface="Arial Unicode MS" panose="020B0604020202020204" charset="-122"/>
                <a:cs typeface="Arial Unicode MS" panose="020B0604020202020204" charset="-122"/>
                <a:sym typeface="+mn-ea"/>
              </a:rPr>
              <a:t>“风清气</a:t>
            </a:r>
            <a:r>
              <a:rPr sz="1100" spc="140" dirty="0">
                <a:solidFill>
                  <a:srgbClr val="595757"/>
                </a:solidFill>
                <a:latin typeface="Arial Unicode MS" panose="020B0604020202020204" charset="-122"/>
                <a:cs typeface="Arial Unicode MS" panose="020B0604020202020204" charset="-122"/>
                <a:sym typeface="+mn-ea"/>
              </a:rPr>
              <a:t>正</a:t>
            </a:r>
            <a:r>
              <a:rPr sz="1100" spc="110" dirty="0">
                <a:solidFill>
                  <a:srgbClr val="595757"/>
                </a:solidFill>
                <a:latin typeface="Arial Unicode MS" panose="020B0604020202020204" charset="-122"/>
                <a:cs typeface="Arial Unicode MS" panose="020B0604020202020204" charset="-122"/>
                <a:sym typeface="+mn-ea"/>
              </a:rPr>
              <a:t>”的内部环境</a:t>
            </a:r>
            <a:r>
              <a:rPr sz="1100" spc="15" dirty="0">
                <a:solidFill>
                  <a:srgbClr val="595757"/>
                </a:solidFill>
                <a:latin typeface="Arial Unicode MS" panose="020B0604020202020204" charset="-122"/>
                <a:cs typeface="Arial Unicode MS" panose="020B0604020202020204" charset="-122"/>
                <a:sym typeface="+mn-ea"/>
              </a:rPr>
              <a:t>；通过查堵漏</a:t>
            </a:r>
            <a:r>
              <a:rPr sz="1100" dirty="0">
                <a:solidFill>
                  <a:srgbClr val="595757"/>
                </a:solidFill>
                <a:latin typeface="Arial Unicode MS" panose="020B0604020202020204" charset="-122"/>
                <a:cs typeface="Arial Unicode MS" panose="020B0604020202020204" charset="-122"/>
                <a:sym typeface="+mn-ea"/>
              </a:rPr>
              <a:t>洞</a:t>
            </a:r>
            <a:r>
              <a:rPr sz="1100" spc="15" dirty="0">
                <a:solidFill>
                  <a:srgbClr val="595757"/>
                </a:solidFill>
                <a:latin typeface="Arial Unicode MS" panose="020B0604020202020204" charset="-122"/>
                <a:cs typeface="Arial Unicode MS" panose="020B0604020202020204" charset="-122"/>
                <a:sym typeface="+mn-ea"/>
              </a:rPr>
              <a:t>、优化流</a:t>
            </a:r>
            <a:r>
              <a:rPr sz="1100" dirty="0">
                <a:solidFill>
                  <a:srgbClr val="595757"/>
                </a:solidFill>
                <a:latin typeface="Arial Unicode MS" panose="020B0604020202020204" charset="-122"/>
                <a:cs typeface="Arial Unicode MS" panose="020B0604020202020204" charset="-122"/>
                <a:sym typeface="+mn-ea"/>
              </a:rPr>
              <a:t>程</a:t>
            </a:r>
            <a:r>
              <a:rPr sz="1100" spc="15" dirty="0">
                <a:solidFill>
                  <a:srgbClr val="595757"/>
                </a:solidFill>
                <a:latin typeface="Arial Unicode MS" panose="020B0604020202020204" charset="-122"/>
                <a:cs typeface="Arial Unicode MS" panose="020B0604020202020204" charset="-122"/>
                <a:sym typeface="+mn-ea"/>
              </a:rPr>
              <a:t>、提升管</a:t>
            </a:r>
            <a:r>
              <a:rPr sz="1100" dirty="0">
                <a:solidFill>
                  <a:srgbClr val="595757"/>
                </a:solidFill>
                <a:latin typeface="Arial Unicode MS" panose="020B0604020202020204" charset="-122"/>
                <a:cs typeface="Arial Unicode MS" panose="020B0604020202020204" charset="-122"/>
                <a:sym typeface="+mn-ea"/>
              </a:rPr>
              <a:t>理</a:t>
            </a:r>
            <a:r>
              <a:rPr sz="1100" spc="15" dirty="0">
                <a:solidFill>
                  <a:srgbClr val="595757"/>
                </a:solidFill>
                <a:latin typeface="Arial Unicode MS" panose="020B0604020202020204" charset="-122"/>
                <a:cs typeface="Arial Unicode MS" panose="020B0604020202020204" charset="-122"/>
                <a:sym typeface="+mn-ea"/>
              </a:rPr>
              <a:t>，建</a:t>
            </a:r>
            <a:r>
              <a:rPr sz="1100" dirty="0">
                <a:solidFill>
                  <a:srgbClr val="595757"/>
                </a:solidFill>
                <a:latin typeface="Arial Unicode MS" panose="020B0604020202020204" charset="-122"/>
                <a:cs typeface="Arial Unicode MS" panose="020B0604020202020204" charset="-122"/>
                <a:sym typeface="+mn-ea"/>
              </a:rPr>
              <a:t>立</a:t>
            </a:r>
            <a:r>
              <a:rPr sz="1100" spc="185" dirty="0">
                <a:solidFill>
                  <a:srgbClr val="595757"/>
                </a:solidFill>
                <a:latin typeface="Arial Unicode MS" panose="020B0604020202020204" charset="-122"/>
                <a:cs typeface="Arial Unicode MS" panose="020B0604020202020204" charset="-122"/>
                <a:sym typeface="+mn-ea"/>
              </a:rPr>
              <a:t>“不</a:t>
            </a:r>
            <a:r>
              <a:rPr sz="1100" spc="254" dirty="0">
                <a:solidFill>
                  <a:srgbClr val="595757"/>
                </a:solidFill>
                <a:latin typeface="Arial Unicode MS" panose="020B0604020202020204" charset="-122"/>
                <a:cs typeface="Arial Unicode MS" panose="020B0604020202020204" charset="-122"/>
                <a:sym typeface="+mn-ea"/>
              </a:rPr>
              <a:t>敢</a:t>
            </a:r>
            <a:r>
              <a:rPr sz="1100" spc="15" dirty="0">
                <a:solidFill>
                  <a:srgbClr val="595757"/>
                </a:solidFill>
                <a:latin typeface="Arial Unicode MS" panose="020B0604020202020204" charset="-122"/>
                <a:cs typeface="Arial Unicode MS" panose="020B0604020202020204" charset="-122"/>
                <a:sym typeface="+mn-ea"/>
              </a:rPr>
              <a:t>、不</a:t>
            </a:r>
            <a:r>
              <a:rPr sz="1100" dirty="0">
                <a:solidFill>
                  <a:srgbClr val="595757"/>
                </a:solidFill>
                <a:latin typeface="Arial Unicode MS" panose="020B0604020202020204" charset="-122"/>
                <a:cs typeface="Arial Unicode MS" panose="020B0604020202020204" charset="-122"/>
                <a:sym typeface="+mn-ea"/>
              </a:rPr>
              <a:t>能</a:t>
            </a:r>
            <a:r>
              <a:rPr sz="1100" spc="15" dirty="0">
                <a:solidFill>
                  <a:srgbClr val="595757"/>
                </a:solidFill>
                <a:latin typeface="Arial Unicode MS" panose="020B0604020202020204" charset="-122"/>
                <a:cs typeface="Arial Unicode MS" panose="020B0604020202020204" charset="-122"/>
                <a:sym typeface="+mn-ea"/>
              </a:rPr>
              <a:t>、不</a:t>
            </a:r>
            <a:r>
              <a:rPr sz="1100" spc="5" dirty="0">
                <a:solidFill>
                  <a:srgbClr val="595757"/>
                </a:solidFill>
                <a:latin typeface="Arial Unicode MS" panose="020B0604020202020204" charset="-122"/>
                <a:cs typeface="Arial Unicode MS" panose="020B0604020202020204" charset="-122"/>
                <a:sym typeface="+mn-ea"/>
              </a:rPr>
              <a:t>想</a:t>
            </a:r>
            <a:r>
              <a:rPr sz="1100" spc="110" dirty="0">
                <a:solidFill>
                  <a:srgbClr val="595757"/>
                </a:solidFill>
                <a:latin typeface="Arial Unicode MS" panose="020B0604020202020204" charset="-122"/>
                <a:cs typeface="Arial Unicode MS" panose="020B0604020202020204" charset="-122"/>
                <a:sym typeface="+mn-ea"/>
              </a:rPr>
              <a:t>”的长效机制</a:t>
            </a:r>
            <a:r>
              <a:rPr sz="1100" spc="15" dirty="0">
                <a:solidFill>
                  <a:srgbClr val="595757"/>
                </a:solidFill>
                <a:latin typeface="Arial Unicode MS" panose="020B0604020202020204" charset="-122"/>
                <a:cs typeface="Arial Unicode MS" panose="020B0604020202020204" charset="-122"/>
                <a:sym typeface="+mn-ea"/>
              </a:rPr>
              <a:t>，从源头上杜绝腐</a:t>
            </a:r>
            <a:r>
              <a:rPr sz="1100" dirty="0">
                <a:solidFill>
                  <a:srgbClr val="595757"/>
                </a:solidFill>
                <a:latin typeface="Arial Unicode MS" panose="020B0604020202020204" charset="-122"/>
                <a:cs typeface="Arial Unicode MS" panose="020B0604020202020204" charset="-122"/>
                <a:sym typeface="+mn-ea"/>
              </a:rPr>
              <a:t>败的发生，保障公司稳健发展，切实维护公司股东及全体员工的利益。</a:t>
            </a:r>
            <a:endParaRPr sz="1100" dirty="0">
              <a:solidFill>
                <a:srgbClr val="595757"/>
              </a:solidFill>
              <a:latin typeface="Arial Unicode MS" panose="020B0604020202020204" charset="-122"/>
              <a:cs typeface="Arial Unicode MS" panose="020B0604020202020204" charset="-122"/>
              <a:sym typeface="+mn-ea"/>
            </a:endParaRPr>
          </a:p>
          <a:p>
            <a:pPr marL="12700">
              <a:lnSpc>
                <a:spcPct val="100000"/>
              </a:lnSpc>
              <a:spcBef>
                <a:spcPts val="100"/>
              </a:spcBef>
            </a:pPr>
            <a:endParaRPr sz="1100" dirty="0">
              <a:solidFill>
                <a:srgbClr val="595757"/>
              </a:solidFill>
              <a:latin typeface="Arial Unicode MS" panose="020B0604020202020204" charset="-122"/>
              <a:cs typeface="Arial Unicode MS" panose="020B0604020202020204" charset="-122"/>
              <a:sym typeface="+mn-ea"/>
            </a:endParaRPr>
          </a:p>
          <a:p>
            <a:pPr marL="12700">
              <a:lnSpc>
                <a:spcPct val="100000"/>
              </a:lnSpc>
              <a:spcBef>
                <a:spcPts val="100"/>
              </a:spcBef>
            </a:pPr>
            <a:r>
              <a:rPr sz="1100" dirty="0">
                <a:solidFill>
                  <a:srgbClr val="0F7CC1"/>
                </a:solidFill>
                <a:latin typeface="Arial Unicode MS" panose="020B0604020202020204" charset="-122"/>
                <a:cs typeface="Arial Unicode MS" panose="020B0604020202020204" charset="-122"/>
                <a:sym typeface="+mn-ea"/>
              </a:rPr>
              <a:t>完善风险闭环管理</a:t>
            </a:r>
            <a:endParaRPr sz="1100">
              <a:latin typeface="Arial Unicode MS" panose="020B0604020202020204" charset="-122"/>
              <a:cs typeface="Arial Unicode MS" panose="020B0604020202020204" charset="-122"/>
            </a:endParaRPr>
          </a:p>
          <a:p>
            <a:pPr marL="12700" algn="l">
              <a:lnSpc>
                <a:spcPct val="100000"/>
              </a:lnSpc>
              <a:spcBef>
                <a:spcPts val="100"/>
              </a:spcBef>
              <a:buClrTx/>
              <a:buSzTx/>
              <a:buFontTx/>
            </a:pPr>
            <a:r>
              <a:rPr sz="1100" spc="15" dirty="0">
                <a:solidFill>
                  <a:srgbClr val="595757"/>
                </a:solidFill>
                <a:latin typeface="Arial Unicode MS" panose="020B0604020202020204" charset="-122"/>
                <a:cs typeface="Arial Unicode MS" panose="020B0604020202020204" charset="-122"/>
                <a:sym typeface="+mn-ea"/>
              </a:rPr>
              <a:t>2023年公司持续优化风险管理机制，完善 风险全景图，推进风险分类分层，规范公司识别、评估和应对风险管控过程，细化业务风 险管理标准动作。</a:t>
            </a:r>
            <a:endParaRPr sz="1100" spc="15" dirty="0">
              <a:solidFill>
                <a:srgbClr val="595757"/>
              </a:solidFill>
              <a:latin typeface="Arial Unicode MS" panose="020B0604020202020204" charset="-122"/>
              <a:cs typeface="Arial Unicode MS" panose="020B0604020202020204" charset="-122"/>
            </a:endParaRPr>
          </a:p>
          <a:p>
            <a:pPr marL="12700" algn="l">
              <a:lnSpc>
                <a:spcPct val="100000"/>
              </a:lnSpc>
              <a:spcBef>
                <a:spcPts val="100"/>
              </a:spcBef>
              <a:buClrTx/>
              <a:buSzTx/>
              <a:buFontTx/>
            </a:pPr>
            <a:r>
              <a:rPr sz="1100" spc="15" dirty="0">
                <a:solidFill>
                  <a:srgbClr val="595757"/>
                </a:solidFill>
                <a:latin typeface="Arial Unicode MS" panose="020B0604020202020204" charset="-122"/>
                <a:cs typeface="Arial Unicode MS" panose="020B0604020202020204" charset="-122"/>
                <a:sym typeface="+mn-ea"/>
              </a:rPr>
              <a:t>在新经营目标制定或内外部环境发生变化时，各单位启动识别影响经营目标实现的风险， 并就发生可能性和后果影响进行评估，对符合重大重要风险判断标准的风险进行重点评 价。各业务单位组织就本单位重大重要风险及事件进行有效管控，当重大风险及事件达 到关闭条件。</a:t>
            </a:r>
            <a:endParaRPr sz="1100" spc="15" dirty="0">
              <a:solidFill>
                <a:srgbClr val="595757"/>
              </a:solidFill>
              <a:latin typeface="Arial Unicode MS" panose="020B0604020202020204" charset="-122"/>
              <a:cs typeface="Arial Unicode MS" panose="020B0604020202020204" charset="-122"/>
              <a:sym typeface="+mn-ea"/>
            </a:endParaRPr>
          </a:p>
          <a:p>
            <a:pPr marL="12700" algn="l">
              <a:lnSpc>
                <a:spcPct val="100000"/>
              </a:lnSpc>
              <a:spcBef>
                <a:spcPts val="100"/>
              </a:spcBef>
              <a:buClrTx/>
              <a:buSzTx/>
              <a:buFontTx/>
            </a:pPr>
            <a:endParaRPr sz="1100" spc="15" dirty="0">
              <a:solidFill>
                <a:srgbClr val="595757"/>
              </a:solidFill>
              <a:latin typeface="Arial Unicode MS" panose="020B0604020202020204" charset="-122"/>
              <a:cs typeface="Arial Unicode MS" panose="020B0604020202020204" charset="-122"/>
              <a:sym typeface="+mn-ea"/>
            </a:endParaRPr>
          </a:p>
          <a:p>
            <a:pPr marL="12700">
              <a:lnSpc>
                <a:spcPct val="100000"/>
              </a:lnSpc>
              <a:spcBef>
                <a:spcPts val="100"/>
              </a:spcBef>
            </a:pPr>
            <a:r>
              <a:rPr sz="1100" dirty="0">
                <a:solidFill>
                  <a:srgbClr val="0F7CC1"/>
                </a:solidFill>
                <a:latin typeface="Arial Unicode MS" panose="020B0604020202020204" charset="-122"/>
                <a:cs typeface="Arial Unicode MS" panose="020B0604020202020204" charset="-122"/>
                <a:sym typeface="+mn-ea"/>
              </a:rPr>
              <a:t>以人为本，支持员工进步</a:t>
            </a:r>
            <a:endParaRPr sz="1100">
              <a:latin typeface="Arial Unicode MS" panose="020B0604020202020204" charset="-122"/>
              <a:cs typeface="Arial Unicode MS" panose="020B0604020202020204" charset="-122"/>
            </a:endParaRPr>
          </a:p>
          <a:p>
            <a:pPr marL="12700" algn="l">
              <a:lnSpc>
                <a:spcPct val="100000"/>
              </a:lnSpc>
              <a:spcBef>
                <a:spcPts val="100"/>
              </a:spcBef>
              <a:buClrTx/>
              <a:buSzTx/>
              <a:buNone/>
            </a:pPr>
            <a:r>
              <a:rPr sz="1100" spc="15" dirty="0">
                <a:solidFill>
                  <a:srgbClr val="595757"/>
                </a:solidFill>
                <a:latin typeface="Arial Unicode MS" panose="020B0604020202020204" charset="-122"/>
                <a:cs typeface="Arial Unicode MS" panose="020B0604020202020204" charset="-122"/>
                <a:sym typeface="+mn-ea"/>
              </a:rPr>
              <a:t>人才是星特科技三大基石之一，是企业发展的核心动能。星特科技秉承互相尊重、拼搏 创新的核心价值观，致力于打造简单透明的工作氛围、包容开放的组织文化，提升员工 工作体验；致力于为员工提供畅通的成长通道以及广阔的职业发展空间，为员工制定系 统性和多维度的培训体系，助力员工在国际化的舞台上创造价值；集中资源改善员工福利， 给予先进灵活的激励机制和优厚的福利待遇，以实现公司发展和员工成长的双赢。</a:t>
            </a:r>
            <a:endParaRPr sz="1100" spc="15" dirty="0">
              <a:solidFill>
                <a:srgbClr val="595757"/>
              </a:solidFill>
              <a:latin typeface="Arial Unicode MS" panose="020B0604020202020204" charset="-122"/>
              <a:cs typeface="Arial Unicode MS" panose="020B0604020202020204" charset="-122"/>
              <a:sym typeface="+mn-ea"/>
            </a:endParaRPr>
          </a:p>
          <a:p>
            <a:pPr marL="12700" algn="l">
              <a:lnSpc>
                <a:spcPct val="100000"/>
              </a:lnSpc>
              <a:spcBef>
                <a:spcPts val="100"/>
              </a:spcBef>
              <a:buClrTx/>
              <a:buSzTx/>
              <a:buNone/>
            </a:pPr>
            <a:endParaRPr sz="1100" spc="15" dirty="0">
              <a:solidFill>
                <a:srgbClr val="595757"/>
              </a:solidFill>
              <a:latin typeface="Arial Unicode MS" panose="020B0604020202020204" charset="-122"/>
              <a:cs typeface="Arial Unicode MS" panose="020B0604020202020204" charset="-122"/>
              <a:sym typeface="+mn-ea"/>
            </a:endParaRPr>
          </a:p>
          <a:p>
            <a:pPr marL="12700">
              <a:lnSpc>
                <a:spcPct val="100000"/>
              </a:lnSpc>
              <a:spcBef>
                <a:spcPts val="100"/>
              </a:spcBef>
            </a:pPr>
            <a:r>
              <a:rPr sz="1100" dirty="0">
                <a:solidFill>
                  <a:srgbClr val="0F7CC1"/>
                </a:solidFill>
                <a:latin typeface="Arial Unicode MS" panose="020B0604020202020204" charset="-122"/>
                <a:cs typeface="Arial Unicode MS" panose="020B0604020202020204" charset="-122"/>
                <a:sym typeface="+mn-ea"/>
              </a:rPr>
              <a:t>保障员工权益</a:t>
            </a:r>
            <a:endParaRPr sz="1100" dirty="0">
              <a:solidFill>
                <a:srgbClr val="0F7CC1"/>
              </a:solidFill>
              <a:latin typeface="Arial Unicode MS" panose="020B0604020202020204" charset="-122"/>
              <a:cs typeface="Arial Unicode MS" panose="020B0604020202020204" charset="-122"/>
              <a:sym typeface="+mn-ea"/>
            </a:endParaRPr>
          </a:p>
          <a:p>
            <a:pPr marL="12700">
              <a:lnSpc>
                <a:spcPct val="100000"/>
              </a:lnSpc>
              <a:spcBef>
                <a:spcPts val="100"/>
              </a:spcBef>
            </a:pPr>
            <a:r>
              <a:rPr sz="1100" spc="15" dirty="0">
                <a:solidFill>
                  <a:srgbClr val="595757"/>
                </a:solidFill>
                <a:latin typeface="Arial Unicode MS" panose="020B0604020202020204" charset="-122"/>
                <a:cs typeface="Arial Unicode MS" panose="020B0604020202020204" charset="-122"/>
                <a:sym typeface="+mn-ea"/>
              </a:rPr>
              <a:t>星特科技严格遵循运营所在地适用的法律法</a:t>
            </a:r>
            <a:r>
              <a:rPr sz="1100" dirty="0">
                <a:solidFill>
                  <a:srgbClr val="595757"/>
                </a:solidFill>
                <a:latin typeface="Arial Unicode MS" panose="020B0604020202020204" charset="-122"/>
                <a:cs typeface="Arial Unicode MS" panose="020B0604020202020204" charset="-122"/>
                <a:sym typeface="+mn-ea"/>
              </a:rPr>
              <a:t>规</a:t>
            </a:r>
            <a:r>
              <a:rPr sz="1100" spc="15" dirty="0">
                <a:solidFill>
                  <a:srgbClr val="595757"/>
                </a:solidFill>
                <a:latin typeface="Arial Unicode MS" panose="020B0604020202020204" charset="-122"/>
                <a:cs typeface="Arial Unicode MS" panose="020B0604020202020204" charset="-122"/>
                <a:sym typeface="+mn-ea"/>
              </a:rPr>
              <a:t>，致力于为所有员工提供公正平</a:t>
            </a:r>
            <a:r>
              <a:rPr sz="1100" dirty="0">
                <a:solidFill>
                  <a:srgbClr val="595757"/>
                </a:solidFill>
                <a:latin typeface="Arial Unicode MS" panose="020B0604020202020204" charset="-122"/>
                <a:cs typeface="Arial Unicode MS" panose="020B0604020202020204" charset="-122"/>
                <a:sym typeface="+mn-ea"/>
              </a:rPr>
              <a:t>等</a:t>
            </a:r>
            <a:r>
              <a:rPr sz="1100" spc="15" dirty="0">
                <a:solidFill>
                  <a:srgbClr val="595757"/>
                </a:solidFill>
                <a:latin typeface="Arial Unicode MS" panose="020B0604020202020204" charset="-122"/>
                <a:cs typeface="Arial Unicode MS" panose="020B0604020202020204" charset="-122"/>
                <a:sym typeface="+mn-ea"/>
              </a:rPr>
              <a:t>、富有 竞争力的就业机会和发展机</a:t>
            </a:r>
            <a:r>
              <a:rPr sz="1100" dirty="0">
                <a:solidFill>
                  <a:srgbClr val="595757"/>
                </a:solidFill>
                <a:latin typeface="Arial Unicode MS" panose="020B0604020202020204" charset="-122"/>
                <a:cs typeface="Arial Unicode MS" panose="020B0604020202020204" charset="-122"/>
                <a:sym typeface="+mn-ea"/>
              </a:rPr>
              <a:t>遇</a:t>
            </a:r>
            <a:r>
              <a:rPr sz="1100" spc="15" dirty="0">
                <a:solidFill>
                  <a:srgbClr val="595757"/>
                </a:solidFill>
                <a:latin typeface="Arial Unicode MS" panose="020B0604020202020204" charset="-122"/>
                <a:cs typeface="Arial Unicode MS" panose="020B0604020202020204" charset="-122"/>
                <a:sym typeface="+mn-ea"/>
              </a:rPr>
              <a:t>，对于不同种</a:t>
            </a:r>
            <a:r>
              <a:rPr sz="1100" dirty="0">
                <a:solidFill>
                  <a:srgbClr val="595757"/>
                </a:solidFill>
                <a:latin typeface="Arial Unicode MS" panose="020B0604020202020204" charset="-122"/>
                <a:cs typeface="Arial Unicode MS" panose="020B0604020202020204" charset="-122"/>
                <a:sym typeface="+mn-ea"/>
              </a:rPr>
              <a:t>族</a:t>
            </a:r>
            <a:r>
              <a:rPr sz="1100" spc="15" dirty="0">
                <a:solidFill>
                  <a:srgbClr val="595757"/>
                </a:solidFill>
                <a:latin typeface="Arial Unicode MS" panose="020B0604020202020204" charset="-122"/>
                <a:cs typeface="Arial Unicode MS" panose="020B0604020202020204" charset="-122"/>
                <a:sym typeface="+mn-ea"/>
              </a:rPr>
              <a:t>、民</a:t>
            </a:r>
            <a:r>
              <a:rPr sz="1100" dirty="0">
                <a:solidFill>
                  <a:srgbClr val="595757"/>
                </a:solidFill>
                <a:latin typeface="Arial Unicode MS" panose="020B0604020202020204" charset="-122"/>
                <a:cs typeface="Arial Unicode MS" panose="020B0604020202020204" charset="-122"/>
                <a:sym typeface="+mn-ea"/>
              </a:rPr>
              <a:t>族</a:t>
            </a:r>
            <a:r>
              <a:rPr sz="1100" spc="15" dirty="0">
                <a:solidFill>
                  <a:srgbClr val="595757"/>
                </a:solidFill>
                <a:latin typeface="Arial Unicode MS" panose="020B0604020202020204" charset="-122"/>
                <a:cs typeface="Arial Unicode MS" panose="020B0604020202020204" charset="-122"/>
                <a:sym typeface="+mn-ea"/>
              </a:rPr>
              <a:t>、国</a:t>
            </a:r>
            <a:r>
              <a:rPr sz="1100" dirty="0">
                <a:solidFill>
                  <a:srgbClr val="595757"/>
                </a:solidFill>
                <a:latin typeface="Arial Unicode MS" panose="020B0604020202020204" charset="-122"/>
                <a:cs typeface="Arial Unicode MS" panose="020B0604020202020204" charset="-122"/>
                <a:sym typeface="+mn-ea"/>
              </a:rPr>
              <a:t>籍</a:t>
            </a:r>
            <a:r>
              <a:rPr sz="1100" spc="15" dirty="0">
                <a:solidFill>
                  <a:srgbClr val="595757"/>
                </a:solidFill>
                <a:latin typeface="Arial Unicode MS" panose="020B0604020202020204" charset="-122"/>
                <a:cs typeface="Arial Unicode MS" panose="020B0604020202020204" charset="-122"/>
                <a:sym typeface="+mn-ea"/>
              </a:rPr>
              <a:t>、肤</a:t>
            </a:r>
            <a:r>
              <a:rPr sz="1100" dirty="0">
                <a:solidFill>
                  <a:srgbClr val="595757"/>
                </a:solidFill>
                <a:latin typeface="Arial Unicode MS" panose="020B0604020202020204" charset="-122"/>
                <a:cs typeface="Arial Unicode MS" panose="020B0604020202020204" charset="-122"/>
                <a:sym typeface="+mn-ea"/>
              </a:rPr>
              <a:t>色</a:t>
            </a:r>
            <a:r>
              <a:rPr sz="1100" spc="15" dirty="0">
                <a:solidFill>
                  <a:srgbClr val="595757"/>
                </a:solidFill>
                <a:latin typeface="Arial Unicode MS" panose="020B0604020202020204" charset="-122"/>
                <a:cs typeface="Arial Unicode MS" panose="020B0604020202020204" charset="-122"/>
                <a:sym typeface="+mn-ea"/>
              </a:rPr>
              <a:t>、性</a:t>
            </a:r>
            <a:r>
              <a:rPr sz="1100" dirty="0">
                <a:solidFill>
                  <a:srgbClr val="595757"/>
                </a:solidFill>
                <a:latin typeface="Arial Unicode MS" panose="020B0604020202020204" charset="-122"/>
                <a:cs typeface="Arial Unicode MS" panose="020B0604020202020204" charset="-122"/>
                <a:sym typeface="+mn-ea"/>
              </a:rPr>
              <a:t>别</a:t>
            </a:r>
            <a:r>
              <a:rPr sz="1100" spc="15" dirty="0">
                <a:solidFill>
                  <a:srgbClr val="595757"/>
                </a:solidFill>
                <a:latin typeface="Arial Unicode MS" panose="020B0604020202020204" charset="-122"/>
                <a:cs typeface="Arial Unicode MS" panose="020B0604020202020204" charset="-122"/>
                <a:sym typeface="+mn-ea"/>
              </a:rPr>
              <a:t>、宗教信仰等 的劳动者一视同</a:t>
            </a:r>
            <a:r>
              <a:rPr sz="1100" dirty="0">
                <a:solidFill>
                  <a:srgbClr val="595757"/>
                </a:solidFill>
                <a:latin typeface="Arial Unicode MS" panose="020B0604020202020204" charset="-122"/>
                <a:cs typeface="Arial Unicode MS" panose="020B0604020202020204" charset="-122"/>
                <a:sym typeface="+mn-ea"/>
              </a:rPr>
              <a:t>仁</a:t>
            </a:r>
            <a:r>
              <a:rPr sz="1100" spc="15" dirty="0">
                <a:solidFill>
                  <a:srgbClr val="595757"/>
                </a:solidFill>
                <a:latin typeface="Arial Unicode MS" panose="020B0604020202020204" charset="-122"/>
                <a:cs typeface="Arial Unicode MS" panose="020B0604020202020204" charset="-122"/>
                <a:sym typeface="+mn-ea"/>
              </a:rPr>
              <a:t>，对任何形式的歧</a:t>
            </a:r>
            <a:r>
              <a:rPr sz="1100" dirty="0">
                <a:solidFill>
                  <a:srgbClr val="595757"/>
                </a:solidFill>
                <a:latin typeface="Arial Unicode MS" panose="020B0604020202020204" charset="-122"/>
                <a:cs typeface="Arial Unicode MS" panose="020B0604020202020204" charset="-122"/>
                <a:sym typeface="+mn-ea"/>
              </a:rPr>
              <a:t>视</a:t>
            </a:r>
            <a:r>
              <a:rPr sz="1100" spc="15" dirty="0">
                <a:solidFill>
                  <a:srgbClr val="595757"/>
                </a:solidFill>
                <a:latin typeface="Arial Unicode MS" panose="020B0604020202020204" charset="-122"/>
                <a:cs typeface="Arial Unicode MS" panose="020B0604020202020204" charset="-122"/>
                <a:sym typeface="+mn-ea"/>
              </a:rPr>
              <a:t>、骚扰或欺凌都采取零容忍的态</a:t>
            </a:r>
            <a:r>
              <a:rPr sz="1100" dirty="0">
                <a:solidFill>
                  <a:srgbClr val="595757"/>
                </a:solidFill>
                <a:latin typeface="Arial Unicode MS" panose="020B0604020202020204" charset="-122"/>
                <a:cs typeface="Arial Unicode MS" panose="020B0604020202020204" charset="-122"/>
                <a:sym typeface="+mn-ea"/>
              </a:rPr>
              <a:t>度</a:t>
            </a:r>
            <a:r>
              <a:rPr sz="1100" spc="15" dirty="0">
                <a:solidFill>
                  <a:srgbClr val="595757"/>
                </a:solidFill>
                <a:latin typeface="Arial Unicode MS" panose="020B0604020202020204" charset="-122"/>
                <a:cs typeface="Arial Unicode MS" panose="020B0604020202020204" charset="-122"/>
                <a:sym typeface="+mn-ea"/>
              </a:rPr>
              <a:t>，保障员工在 各环节的权</a:t>
            </a:r>
            <a:r>
              <a:rPr sz="1100" dirty="0">
                <a:solidFill>
                  <a:srgbClr val="595757"/>
                </a:solidFill>
                <a:latin typeface="Arial Unicode MS" panose="020B0604020202020204" charset="-122"/>
                <a:cs typeface="Arial Unicode MS" panose="020B0604020202020204" charset="-122"/>
                <a:sym typeface="+mn-ea"/>
              </a:rPr>
              <a:t>益</a:t>
            </a:r>
            <a:r>
              <a:rPr sz="1100" spc="15" dirty="0">
                <a:solidFill>
                  <a:srgbClr val="595757"/>
                </a:solidFill>
                <a:latin typeface="Arial Unicode MS" panose="020B0604020202020204" charset="-122"/>
                <a:cs typeface="Arial Unicode MS" panose="020B0604020202020204" charset="-122"/>
                <a:sym typeface="+mn-ea"/>
              </a:rPr>
              <a:t>。我们充分尊重员工的人权和自</a:t>
            </a:r>
            <a:r>
              <a:rPr sz="1100" dirty="0">
                <a:solidFill>
                  <a:srgbClr val="595757"/>
                </a:solidFill>
                <a:latin typeface="Arial Unicode MS" panose="020B0604020202020204" charset="-122"/>
                <a:cs typeface="Arial Unicode MS" panose="020B0604020202020204" charset="-122"/>
                <a:sym typeface="+mn-ea"/>
              </a:rPr>
              <a:t>由</a:t>
            </a:r>
            <a:r>
              <a:rPr sz="1100" spc="15" dirty="0">
                <a:solidFill>
                  <a:srgbClr val="595757"/>
                </a:solidFill>
                <a:latin typeface="Arial Unicode MS" panose="020B0604020202020204" charset="-122"/>
                <a:cs typeface="Arial Unicode MS" panose="020B0604020202020204" charset="-122"/>
                <a:sym typeface="+mn-ea"/>
              </a:rPr>
              <a:t>，绝对不使用童</a:t>
            </a:r>
            <a:r>
              <a:rPr sz="1100" dirty="0">
                <a:solidFill>
                  <a:srgbClr val="595757"/>
                </a:solidFill>
                <a:latin typeface="Arial Unicode MS" panose="020B0604020202020204" charset="-122"/>
                <a:cs typeface="Arial Unicode MS" panose="020B0604020202020204" charset="-122"/>
                <a:sym typeface="+mn-ea"/>
              </a:rPr>
              <a:t>工</a:t>
            </a:r>
            <a:r>
              <a:rPr sz="1100" spc="15" dirty="0">
                <a:solidFill>
                  <a:srgbClr val="595757"/>
                </a:solidFill>
                <a:latin typeface="Arial Unicode MS" panose="020B0604020202020204" charset="-122"/>
                <a:cs typeface="Arial Unicode MS" panose="020B0604020202020204" charset="-122"/>
                <a:sym typeface="+mn-ea"/>
              </a:rPr>
              <a:t>，以及强</a:t>
            </a:r>
            <a:r>
              <a:rPr sz="1100" dirty="0">
                <a:solidFill>
                  <a:srgbClr val="595757"/>
                </a:solidFill>
                <a:latin typeface="Arial Unicode MS" panose="020B0604020202020204" charset="-122"/>
                <a:cs typeface="Arial Unicode MS" panose="020B0604020202020204" charset="-122"/>
                <a:sym typeface="+mn-ea"/>
              </a:rPr>
              <a:t>迫</a:t>
            </a:r>
            <a:r>
              <a:rPr sz="1100" spc="15" dirty="0">
                <a:solidFill>
                  <a:srgbClr val="595757"/>
                </a:solidFill>
                <a:latin typeface="Arial Unicode MS" panose="020B0604020202020204" charset="-122"/>
                <a:cs typeface="Arial Unicode MS" panose="020B0604020202020204" charset="-122"/>
                <a:sym typeface="+mn-ea"/>
              </a:rPr>
              <a:t>、抵债或 </a:t>
            </a:r>
            <a:r>
              <a:rPr sz="1100" dirty="0">
                <a:solidFill>
                  <a:srgbClr val="595757"/>
                </a:solidFill>
                <a:latin typeface="Arial Unicode MS" panose="020B0604020202020204" charset="-122"/>
                <a:cs typeface="Arial Unicode MS" panose="020B0604020202020204" charset="-122"/>
                <a:sym typeface="+mn-ea"/>
              </a:rPr>
              <a:t>用契约束缚的劳工。</a:t>
            </a:r>
            <a:endParaRPr sz="1100" dirty="0">
              <a:solidFill>
                <a:srgbClr val="595757"/>
              </a:solidFill>
              <a:latin typeface="Arial Unicode MS" panose="020B0604020202020204" charset="-122"/>
              <a:cs typeface="Arial Unicode MS" panose="020B0604020202020204" charset="-122"/>
              <a:sym typeface="+mn-ea"/>
            </a:endParaRPr>
          </a:p>
          <a:p>
            <a:pPr marL="12700">
              <a:lnSpc>
                <a:spcPct val="100000"/>
              </a:lnSpc>
              <a:spcBef>
                <a:spcPts val="100"/>
              </a:spcBef>
            </a:pPr>
            <a:r>
              <a:rPr sz="1100" spc="15" dirty="0">
                <a:solidFill>
                  <a:srgbClr val="595757"/>
                </a:solidFill>
                <a:latin typeface="Arial Unicode MS" panose="020B0604020202020204" charset="-122"/>
                <a:cs typeface="Arial Unicode MS" panose="020B0604020202020204" charset="-122"/>
                <a:sym typeface="+mn-ea"/>
              </a:rPr>
              <a:t>持续遵守和完</a:t>
            </a:r>
            <a:r>
              <a:rPr sz="1100" spc="-5" dirty="0">
                <a:solidFill>
                  <a:srgbClr val="595757"/>
                </a:solidFill>
                <a:latin typeface="Arial Unicode MS" panose="020B0604020202020204" charset="-122"/>
                <a:cs typeface="Arial Unicode MS" panose="020B0604020202020204" charset="-122"/>
                <a:sym typeface="+mn-ea"/>
              </a:rPr>
              <a:t>善</a:t>
            </a:r>
            <a:r>
              <a:rPr sz="1100" spc="15" dirty="0">
                <a:solidFill>
                  <a:srgbClr val="195BA9"/>
                </a:solidFill>
                <a:latin typeface="Arial Unicode MS" panose="020B0604020202020204" charset="-122"/>
                <a:cs typeface="Arial Unicode MS" panose="020B0604020202020204" charset="-122"/>
                <a:sym typeface="+mn-ea"/>
                <a:hlinkClick r:id="rId1"/>
              </a:rPr>
              <a:t>《星特科技人权和劳工方</a:t>
            </a:r>
            <a:r>
              <a:rPr sz="1100" spc="5" dirty="0">
                <a:solidFill>
                  <a:srgbClr val="195BA9"/>
                </a:solidFill>
                <a:latin typeface="Arial Unicode MS" panose="020B0604020202020204" charset="-122"/>
                <a:cs typeface="Arial Unicode MS" panose="020B0604020202020204" charset="-122"/>
                <a:sym typeface="+mn-ea"/>
                <a:hlinkClick r:id="rId1"/>
              </a:rPr>
              <a:t>针</a:t>
            </a:r>
            <a:r>
              <a:rPr sz="1100" spc="15" dirty="0">
                <a:solidFill>
                  <a:srgbClr val="195BA9"/>
                </a:solidFill>
                <a:latin typeface="Arial Unicode MS" panose="020B0604020202020204" charset="-122"/>
                <a:cs typeface="Arial Unicode MS" panose="020B0604020202020204" charset="-122"/>
                <a:sym typeface="+mn-ea"/>
                <a:hlinkClick r:id="rId1"/>
              </a:rPr>
              <a:t>》</a:t>
            </a:r>
            <a:r>
              <a:rPr sz="1100" spc="15" dirty="0">
                <a:solidFill>
                  <a:srgbClr val="595757"/>
                </a:solidFill>
                <a:latin typeface="Arial Unicode MS" panose="020B0604020202020204" charset="-122"/>
                <a:cs typeface="Arial Unicode MS" panose="020B0604020202020204" charset="-122"/>
                <a:sym typeface="+mn-ea"/>
              </a:rPr>
              <a:t>等规范制</a:t>
            </a:r>
            <a:r>
              <a:rPr sz="1100" dirty="0">
                <a:solidFill>
                  <a:srgbClr val="595757"/>
                </a:solidFill>
                <a:latin typeface="Arial Unicode MS" panose="020B0604020202020204" charset="-122"/>
                <a:cs typeface="Arial Unicode MS" panose="020B0604020202020204" charset="-122"/>
                <a:sym typeface="+mn-ea"/>
              </a:rPr>
              <a:t>度</a:t>
            </a:r>
            <a:r>
              <a:rPr sz="1100" spc="15" dirty="0">
                <a:solidFill>
                  <a:srgbClr val="595757"/>
                </a:solidFill>
                <a:latin typeface="Arial Unicode MS" panose="020B0604020202020204" charset="-122"/>
                <a:cs typeface="Arial Unicode MS" panose="020B0604020202020204" charset="-122"/>
                <a:sym typeface="+mn-ea"/>
              </a:rPr>
              <a:t>，充分确保员工 </a:t>
            </a:r>
            <a:r>
              <a:rPr sz="1100" dirty="0">
                <a:solidFill>
                  <a:srgbClr val="595757"/>
                </a:solidFill>
                <a:latin typeface="Arial Unicode MS" panose="020B0604020202020204" charset="-122"/>
                <a:cs typeface="Arial Unicode MS" panose="020B0604020202020204" charset="-122"/>
                <a:sym typeface="+mn-ea"/>
              </a:rPr>
              <a:t>在招聘、雇佣、薪酬福利、培训、晋升等方面享有平等权利。</a:t>
            </a:r>
            <a:endParaRPr sz="1100">
              <a:latin typeface="Arial Unicode MS" panose="020B0604020202020204" charset="-122"/>
              <a:cs typeface="Arial Unicode MS" panose="020B0604020202020204" charset="-122"/>
            </a:endParaRPr>
          </a:p>
          <a:p>
            <a:pPr marL="12700">
              <a:lnSpc>
                <a:spcPct val="100000"/>
              </a:lnSpc>
              <a:spcBef>
                <a:spcPts val="100"/>
              </a:spcBef>
            </a:pPr>
            <a:endParaRPr sz="815">
              <a:latin typeface="Arial Unicode MS" panose="020B0604020202020204" charset="-122"/>
              <a:cs typeface="Arial Unicode MS" panose="020B0604020202020204" charset="-122"/>
            </a:endParaRPr>
          </a:p>
          <a:p>
            <a:pPr marL="12700" algn="l">
              <a:lnSpc>
                <a:spcPct val="100000"/>
              </a:lnSpc>
              <a:spcBef>
                <a:spcPts val="100"/>
              </a:spcBef>
              <a:buClrTx/>
              <a:buSzTx/>
              <a:buNone/>
            </a:pPr>
            <a:endParaRPr sz="815" spc="15" dirty="0">
              <a:solidFill>
                <a:srgbClr val="595757"/>
              </a:solidFill>
              <a:latin typeface="Arial Unicode MS" panose="020B0604020202020204" charset="-122"/>
              <a:cs typeface="Arial Unicode MS" panose="020B0604020202020204" charset="-122"/>
            </a:endParaRPr>
          </a:p>
          <a:p>
            <a:pPr marL="12700" algn="l">
              <a:lnSpc>
                <a:spcPct val="100000"/>
              </a:lnSpc>
              <a:spcBef>
                <a:spcPts val="100"/>
              </a:spcBef>
              <a:buClrTx/>
              <a:buSzTx/>
              <a:buFontTx/>
            </a:pPr>
            <a:endParaRPr sz="815" spc="15" dirty="0">
              <a:solidFill>
                <a:srgbClr val="595757"/>
              </a:solidFill>
              <a:latin typeface="Arial Unicode MS" panose="020B0604020202020204" charset="-122"/>
              <a:cs typeface="Arial Unicode MS" panose="020B0604020202020204" charset="-122"/>
            </a:endParaRPr>
          </a:p>
          <a:p>
            <a:pPr marL="12700">
              <a:lnSpc>
                <a:spcPct val="100000"/>
              </a:lnSpc>
              <a:spcBef>
                <a:spcPts val="100"/>
              </a:spcBef>
            </a:pPr>
            <a:endParaRPr sz="815">
              <a:latin typeface="Arial Unicode MS" panose="020B0604020202020204" charset="-122"/>
              <a:cs typeface="Arial Unicode MS" panose="020B0604020202020204" charset="-122"/>
            </a:endParaRPr>
          </a:p>
          <a:p>
            <a:pPr marL="12700">
              <a:lnSpc>
                <a:spcPct val="100000"/>
              </a:lnSpc>
              <a:spcBef>
                <a:spcPts val="100"/>
              </a:spcBef>
            </a:pPr>
            <a:r>
              <a:rPr lang="en-US" sz="815">
                <a:latin typeface="Arial Unicode MS" panose="020B0604020202020204" charset="-122"/>
                <a:cs typeface="Arial Unicode MS" panose="020B0604020202020204" charset="-122"/>
                <a:sym typeface="+mn-ea"/>
              </a:rPr>
              <a:t> </a:t>
            </a:r>
            <a:endParaRPr lang="en-US" sz="815">
              <a:latin typeface="Arial Unicode MS" panose="020B0604020202020204" charset="-122"/>
              <a:cs typeface="Arial Unicode MS" panose="020B0604020202020204" charset="-122"/>
            </a:endParaRPr>
          </a:p>
          <a:p>
            <a:pPr marL="12700" marR="10160" algn="just">
              <a:lnSpc>
                <a:spcPct val="167000"/>
              </a:lnSpc>
              <a:spcBef>
                <a:spcPts val="790"/>
              </a:spcBef>
            </a:pPr>
            <a:endParaRPr lang="zh-CN" sz="815" dirty="0">
              <a:solidFill>
                <a:srgbClr val="595757"/>
              </a:solidFill>
              <a:latin typeface="Arial Unicode MS" panose="020B0604020202020204" charset="-122"/>
              <a:cs typeface="Arial Unicode MS" panose="020B0604020202020204" charset="-122"/>
            </a:endParaRPr>
          </a:p>
        </p:txBody>
      </p:sp>
      <p:sp>
        <p:nvSpPr>
          <p:cNvPr id="2" name="文本框 1"/>
          <p:cNvSpPr txBox="1"/>
          <p:nvPr/>
        </p:nvSpPr>
        <p:spPr>
          <a:xfrm>
            <a:off x="6005195" y="374015"/>
            <a:ext cx="5283200" cy="3270885"/>
          </a:xfrm>
          <a:prstGeom prst="rect">
            <a:avLst/>
          </a:prstGeom>
          <a:noFill/>
        </p:spPr>
        <p:txBody>
          <a:bodyPr wrap="square" rtlCol="0" anchor="t">
            <a:noAutofit/>
          </a:bodyPr>
          <a:p>
            <a:pPr marL="12700" algn="l">
              <a:lnSpc>
                <a:spcPct val="100000"/>
              </a:lnSpc>
              <a:spcBef>
                <a:spcPts val="100"/>
              </a:spcBef>
              <a:buClrTx/>
              <a:buSzTx/>
              <a:buNone/>
            </a:pPr>
            <a:r>
              <a:rPr sz="1100" dirty="0">
                <a:solidFill>
                  <a:srgbClr val="0F7CC1"/>
                </a:solidFill>
                <a:latin typeface="Arial Unicode MS" panose="020B0604020202020204" charset="-122"/>
                <a:cs typeface="Arial Unicode MS" panose="020B0604020202020204" charset="-122"/>
                <a:sym typeface="+mn-ea"/>
              </a:rPr>
              <a:t>细化健康安全管理</a:t>
            </a:r>
            <a:endParaRPr sz="1100" dirty="0">
              <a:solidFill>
                <a:srgbClr val="0F7CC1"/>
              </a:solidFill>
              <a:latin typeface="Arial Unicode MS" panose="020B0604020202020204" charset="-122"/>
              <a:cs typeface="Arial Unicode MS" panose="020B0604020202020204" charset="-122"/>
              <a:sym typeface="+mn-ea"/>
            </a:endParaRPr>
          </a:p>
          <a:p>
            <a:pPr marL="12700" algn="l">
              <a:lnSpc>
                <a:spcPct val="100000"/>
              </a:lnSpc>
              <a:spcBef>
                <a:spcPts val="100"/>
              </a:spcBef>
              <a:buClrTx/>
              <a:buSzTx/>
              <a:buNone/>
            </a:pPr>
            <a:r>
              <a:rPr sz="1100" dirty="0">
                <a:solidFill>
                  <a:schemeClr val="tx1"/>
                </a:solidFill>
                <a:latin typeface="Arial Unicode MS" panose="020B0604020202020204" charset="-122"/>
                <a:cs typeface="Arial Unicode MS" panose="020B0604020202020204" charset="-122"/>
                <a:sym typeface="+mn-ea"/>
              </a:rPr>
              <a:t>星特科技肩负着守护员工身心健康的重大责任。2023年，公司持续遵循《健康安全委员会组织及运作机制管理规定》相关文件要求，定期召开健康安全委员会会议，对公司的体系建设、 事故管理、过程管控、文化意识与能力提升、应急管理等员工健康安全工作内容进行审视和决策，并组织各层管理人员定期进行健康安全巡检，提升健康安全工作的关键细节。同时，  公司不断完善、细化与优化健康安全管理规范，完成 6 项文件制度的新建、修订以及废止，包括《消防安全管理规定》《突发事件应急准备和响应管理规范》等健康安全相关制度文件。</a:t>
            </a:r>
            <a:endParaRPr sz="1100" dirty="0">
              <a:solidFill>
                <a:schemeClr val="tx1"/>
              </a:solidFill>
              <a:latin typeface="Arial Unicode MS" panose="020B0604020202020204" charset="-122"/>
              <a:cs typeface="Arial Unicode MS" panose="020B0604020202020204" charset="-122"/>
              <a:sym typeface="+mn-ea"/>
            </a:endParaRPr>
          </a:p>
          <a:p>
            <a:pPr marL="12700" algn="l">
              <a:lnSpc>
                <a:spcPct val="100000"/>
              </a:lnSpc>
              <a:spcBef>
                <a:spcPts val="100"/>
              </a:spcBef>
              <a:buClrTx/>
              <a:buSzTx/>
              <a:buNone/>
            </a:pPr>
            <a:endParaRPr sz="1100" dirty="0">
              <a:solidFill>
                <a:schemeClr val="tx1"/>
              </a:solidFill>
              <a:latin typeface="Arial Unicode MS" panose="020B0604020202020204" charset="-122"/>
              <a:cs typeface="Arial Unicode MS" panose="020B0604020202020204" charset="-122"/>
              <a:sym typeface="+mn-ea"/>
            </a:endParaRPr>
          </a:p>
          <a:p>
            <a:pPr marL="12700">
              <a:lnSpc>
                <a:spcPct val="100000"/>
              </a:lnSpc>
              <a:spcBef>
                <a:spcPts val="100"/>
              </a:spcBef>
            </a:pPr>
            <a:r>
              <a:rPr sz="1100" dirty="0">
                <a:solidFill>
                  <a:srgbClr val="0F7CC1"/>
                </a:solidFill>
                <a:latin typeface="Arial Unicode MS" panose="020B0604020202020204" charset="-122"/>
                <a:cs typeface="Arial Unicode MS" panose="020B0604020202020204" charset="-122"/>
                <a:sym typeface="+mn-ea"/>
              </a:rPr>
              <a:t>关怀员工生活</a:t>
            </a:r>
            <a:endParaRPr sz="1100" dirty="0">
              <a:solidFill>
                <a:srgbClr val="0F7CC1"/>
              </a:solidFill>
              <a:latin typeface="Arial Unicode MS" panose="020B0604020202020204" charset="-122"/>
              <a:cs typeface="Arial Unicode MS" panose="020B0604020202020204" charset="-122"/>
              <a:sym typeface="+mn-ea"/>
            </a:endParaRPr>
          </a:p>
          <a:p>
            <a:pPr marL="12700">
              <a:lnSpc>
                <a:spcPct val="100000"/>
              </a:lnSpc>
              <a:spcBef>
                <a:spcPts val="100"/>
              </a:spcBef>
            </a:pPr>
            <a:r>
              <a:rPr sz="1100" dirty="0">
                <a:solidFill>
                  <a:srgbClr val="595757"/>
                </a:solidFill>
                <a:latin typeface="Arial Unicode MS" panose="020B0604020202020204" charset="-122"/>
                <a:cs typeface="Arial Unicode MS" panose="020B0604020202020204" charset="-122"/>
                <a:sym typeface="+mn-ea"/>
              </a:rPr>
              <a:t>公司关注员工工作与生活的平衡，充分给予员工精 神上的满足和自豪，致力于提升人员队伍的稳定性 和积极性。</a:t>
            </a:r>
            <a:endParaRPr sz="1100">
              <a:latin typeface="Arial Unicode MS" panose="020B0604020202020204" charset="-122"/>
              <a:cs typeface="Arial Unicode MS" panose="020B0604020202020204" charset="-122"/>
            </a:endParaRPr>
          </a:p>
          <a:p>
            <a:pPr>
              <a:lnSpc>
                <a:spcPct val="100000"/>
              </a:lnSpc>
              <a:spcBef>
                <a:spcPts val="30"/>
              </a:spcBef>
            </a:pPr>
            <a:endParaRPr sz="1100">
              <a:latin typeface="Times New Roman" panose="02020603050405020304"/>
              <a:cs typeface="Times New Roman" panose="02020603050405020304"/>
            </a:endParaRPr>
          </a:p>
          <a:p>
            <a:pPr marL="12700">
              <a:lnSpc>
                <a:spcPct val="100000"/>
              </a:lnSpc>
            </a:pPr>
            <a:r>
              <a:rPr sz="1100" dirty="0">
                <a:solidFill>
                  <a:srgbClr val="0F7CC1"/>
                </a:solidFill>
                <a:latin typeface="Arial Unicode MS" panose="020B0604020202020204" charset="-122"/>
                <a:cs typeface="Arial Unicode MS" panose="020B0604020202020204" charset="-122"/>
                <a:sym typeface="+mn-ea"/>
              </a:rPr>
              <a:t>保障女性员工权益</a:t>
            </a:r>
            <a:endParaRPr sz="1100">
              <a:latin typeface="Arial Unicode MS" panose="020B0604020202020204" charset="-122"/>
              <a:cs typeface="Arial Unicode MS" panose="020B0604020202020204" charset="-122"/>
            </a:endParaRPr>
          </a:p>
          <a:p>
            <a:pPr marL="12700">
              <a:lnSpc>
                <a:spcPct val="100000"/>
              </a:lnSpc>
              <a:spcBef>
                <a:spcPts val="100"/>
              </a:spcBef>
            </a:pPr>
            <a:r>
              <a:rPr sz="1100" dirty="0">
                <a:solidFill>
                  <a:srgbClr val="595757"/>
                </a:solidFill>
                <a:latin typeface="Arial Unicode MS" panose="020B0604020202020204" charset="-122"/>
                <a:cs typeface="Arial Unicode MS" panose="020B0604020202020204" charset="-122"/>
                <a:sym typeface="+mn-ea"/>
              </a:rPr>
              <a:t>星特科技致力于倡导多元化、公平及包容的文化，尤其重视女性员工权益保障，持续落 实好《女工和未成年工特殊保护规定》，并在女职工委员会引领下，开展多项特色活动， 关注女性员工身心健康，关心女性员工需求。</a:t>
            </a:r>
            <a:endParaRPr sz="1100" dirty="0">
              <a:solidFill>
                <a:srgbClr val="595757"/>
              </a:solidFill>
              <a:latin typeface="Arial Unicode MS" panose="020B0604020202020204" charset="-122"/>
              <a:cs typeface="Arial Unicode MS" panose="020B0604020202020204" charset="-122"/>
              <a:sym typeface="+mn-ea"/>
            </a:endParaRPr>
          </a:p>
          <a:p>
            <a:pPr marL="12700">
              <a:lnSpc>
                <a:spcPct val="100000"/>
              </a:lnSpc>
              <a:spcBef>
                <a:spcPts val="100"/>
              </a:spcBef>
            </a:pPr>
            <a:endParaRPr sz="1100" dirty="0">
              <a:solidFill>
                <a:srgbClr val="595757"/>
              </a:solidFill>
              <a:latin typeface="Arial Unicode MS" panose="020B0604020202020204" charset="-122"/>
              <a:cs typeface="Arial Unicode MS" panose="020B0604020202020204" charset="-122"/>
              <a:sym typeface="+mn-ea"/>
            </a:endParaRPr>
          </a:p>
          <a:p>
            <a:pPr marL="12700">
              <a:lnSpc>
                <a:spcPct val="100000"/>
              </a:lnSpc>
              <a:spcBef>
                <a:spcPts val="100"/>
              </a:spcBef>
            </a:pPr>
            <a:r>
              <a:rPr sz="1100" dirty="0">
                <a:solidFill>
                  <a:srgbClr val="0F7CC1"/>
                </a:solidFill>
                <a:latin typeface="Arial Unicode MS" panose="020B0604020202020204" charset="-122"/>
                <a:cs typeface="Arial Unicode MS" panose="020B0604020202020204" charset="-122"/>
                <a:sym typeface="+mn-ea"/>
              </a:rPr>
              <a:t>完善有害物质管理体系</a:t>
            </a:r>
            <a:endParaRPr sz="1100">
              <a:latin typeface="Arial Unicode MS" panose="020B0604020202020204" charset="-122"/>
              <a:cs typeface="Arial Unicode MS" panose="020B0604020202020204" charset="-122"/>
            </a:endParaRPr>
          </a:p>
          <a:p>
            <a:pPr marL="12700" algn="l">
              <a:lnSpc>
                <a:spcPct val="100000"/>
              </a:lnSpc>
              <a:spcBef>
                <a:spcPts val="100"/>
              </a:spcBef>
              <a:buClrTx/>
              <a:buSzTx/>
              <a:buFontTx/>
            </a:pPr>
            <a:r>
              <a:rPr sz="1100" dirty="0">
                <a:solidFill>
                  <a:srgbClr val="595757"/>
                </a:solidFill>
                <a:latin typeface="Arial Unicode MS" panose="020B0604020202020204" charset="-122"/>
                <a:cs typeface="Arial Unicode MS" panose="020B0604020202020204" charset="-122"/>
                <a:sym typeface="+mn-ea"/>
              </a:rPr>
              <a:t>2023年，星特科技针对外部政策与法规变化，及时梳理环保合规风险，基于 QQQ080000 体系要求完成 6 份企业标准的修订更新，确保有害物质管理体系的相关标准符合法规，以及内 部应对措施的实施。</a:t>
            </a:r>
            <a:endParaRPr sz="1100" dirty="0">
              <a:solidFill>
                <a:srgbClr val="595757"/>
              </a:solidFill>
              <a:latin typeface="Arial Unicode MS" panose="020B0604020202020204" charset="-122"/>
              <a:cs typeface="Arial Unicode MS" panose="020B0604020202020204" charset="-122"/>
              <a:sym typeface="+mn-ea"/>
            </a:endParaRPr>
          </a:p>
          <a:p>
            <a:pPr marL="12700" algn="l">
              <a:lnSpc>
                <a:spcPct val="100000"/>
              </a:lnSpc>
              <a:spcBef>
                <a:spcPts val="100"/>
              </a:spcBef>
              <a:buClrTx/>
              <a:buSzTx/>
              <a:buFontTx/>
            </a:pPr>
            <a:endParaRPr sz="1100" dirty="0">
              <a:solidFill>
                <a:srgbClr val="595757"/>
              </a:solidFill>
              <a:latin typeface="Arial Unicode MS" panose="020B0604020202020204" charset="-122"/>
              <a:cs typeface="Arial Unicode MS" panose="020B0604020202020204" charset="-122"/>
              <a:sym typeface="+mn-ea"/>
            </a:endParaRPr>
          </a:p>
          <a:p>
            <a:pPr marL="12700">
              <a:lnSpc>
                <a:spcPct val="100000"/>
              </a:lnSpc>
              <a:spcBef>
                <a:spcPts val="100"/>
              </a:spcBef>
            </a:pPr>
            <a:r>
              <a:rPr sz="1100" dirty="0">
                <a:solidFill>
                  <a:srgbClr val="0F7CC1"/>
                </a:solidFill>
                <a:latin typeface="Arial Unicode MS" panose="020B0604020202020204" charset="-122"/>
                <a:cs typeface="Arial Unicode MS" panose="020B0604020202020204" charset="-122"/>
                <a:sym typeface="+mn-ea"/>
              </a:rPr>
              <a:t>细化负责任矿产管控</a:t>
            </a:r>
            <a:endParaRPr sz="1100">
              <a:latin typeface="Arial Unicode MS" panose="020B0604020202020204" charset="-122"/>
              <a:cs typeface="Arial Unicode MS" panose="020B0604020202020204" charset="-122"/>
            </a:endParaRPr>
          </a:p>
          <a:p>
            <a:pPr marL="12700" marR="5080">
              <a:lnSpc>
                <a:spcPct val="167000"/>
              </a:lnSpc>
              <a:spcBef>
                <a:spcPts val="750"/>
              </a:spcBef>
            </a:pPr>
            <a:r>
              <a:rPr sz="1100" spc="15" dirty="0">
                <a:solidFill>
                  <a:srgbClr val="595757"/>
                </a:solidFill>
                <a:latin typeface="Arial Unicode MS" panose="020B0604020202020204" charset="-122"/>
                <a:cs typeface="Arial Unicode MS" panose="020B0604020202020204" charset="-122"/>
                <a:sym typeface="+mn-ea"/>
              </a:rPr>
              <a:t>负责任矿产管理是全行业都共同面对的话</a:t>
            </a:r>
            <a:r>
              <a:rPr sz="1100" dirty="0">
                <a:solidFill>
                  <a:srgbClr val="595757"/>
                </a:solidFill>
                <a:latin typeface="Arial Unicode MS" panose="020B0604020202020204" charset="-122"/>
                <a:cs typeface="Arial Unicode MS" panose="020B0604020202020204" charset="-122"/>
                <a:sym typeface="+mn-ea"/>
              </a:rPr>
              <a:t>题</a:t>
            </a:r>
            <a:r>
              <a:rPr sz="1100" spc="15" dirty="0">
                <a:solidFill>
                  <a:srgbClr val="595757"/>
                </a:solidFill>
                <a:latin typeface="Arial Unicode MS" panose="020B0604020202020204" charset="-122"/>
                <a:cs typeface="Arial Unicode MS" panose="020B0604020202020204" charset="-122"/>
                <a:sym typeface="+mn-ea"/>
              </a:rPr>
              <a:t>，星特科技坚决不采</a:t>
            </a:r>
            <a:r>
              <a:rPr sz="1100" dirty="0">
                <a:solidFill>
                  <a:srgbClr val="595757"/>
                </a:solidFill>
                <a:latin typeface="Arial Unicode MS" panose="020B0604020202020204" charset="-122"/>
                <a:cs typeface="Arial Unicode MS" panose="020B0604020202020204" charset="-122"/>
                <a:sym typeface="+mn-ea"/>
              </a:rPr>
              <a:t>购</a:t>
            </a:r>
            <a:r>
              <a:rPr sz="1100" spc="15" dirty="0">
                <a:solidFill>
                  <a:srgbClr val="595757"/>
                </a:solidFill>
                <a:latin typeface="Arial Unicode MS" panose="020B0604020202020204" charset="-122"/>
                <a:cs typeface="Arial Unicode MS" panose="020B0604020202020204" charset="-122"/>
                <a:sym typeface="+mn-ea"/>
              </a:rPr>
              <a:t>、不使用任何来自冲 </a:t>
            </a:r>
            <a:r>
              <a:rPr sz="1100" dirty="0">
                <a:solidFill>
                  <a:srgbClr val="595757"/>
                </a:solidFill>
                <a:latin typeface="Arial Unicode MS" panose="020B0604020202020204" charset="-122"/>
                <a:cs typeface="Arial Unicode MS" panose="020B0604020202020204" charset="-122"/>
                <a:sym typeface="+mn-ea"/>
              </a:rPr>
              <a:t>突地区的相关矿物，这是我们一直信守的承诺与原则。</a:t>
            </a:r>
            <a:endParaRPr sz="1100">
              <a:latin typeface="Arial Unicode MS" panose="020B0604020202020204" charset="-122"/>
              <a:cs typeface="Arial Unicode MS" panose="020B0604020202020204" charset="-122"/>
            </a:endParaRPr>
          </a:p>
          <a:p>
            <a:pPr marL="12700" algn="l">
              <a:lnSpc>
                <a:spcPct val="100000"/>
              </a:lnSpc>
              <a:spcBef>
                <a:spcPts val="100"/>
              </a:spcBef>
              <a:buClrTx/>
              <a:buSzTx/>
              <a:buFontTx/>
            </a:pPr>
            <a:r>
              <a:rPr lang="en-US" sz="1100" spc="15" dirty="0">
                <a:solidFill>
                  <a:srgbClr val="595757"/>
                </a:solidFill>
                <a:latin typeface="Arial Unicode MS" panose="020B0604020202020204" charset="-122"/>
                <a:cs typeface="Arial Unicode MS" panose="020B0604020202020204" charset="-122"/>
                <a:sym typeface="+mn-ea"/>
              </a:rPr>
              <a:t> </a:t>
            </a:r>
            <a:endParaRPr sz="1100" dirty="0">
              <a:solidFill>
                <a:srgbClr val="595757"/>
              </a:solidFill>
              <a:latin typeface="Arial Unicode MS" panose="020B0604020202020204" charset="-122"/>
              <a:cs typeface="Arial Unicode MS" panose="020B0604020202020204" charset="-122"/>
            </a:endParaRPr>
          </a:p>
          <a:p>
            <a:pPr marL="12700" algn="l">
              <a:lnSpc>
                <a:spcPct val="100000"/>
              </a:lnSpc>
              <a:spcBef>
                <a:spcPts val="100"/>
              </a:spcBef>
              <a:buClrTx/>
              <a:buSzTx/>
              <a:buFontTx/>
            </a:pPr>
            <a:endParaRPr sz="1100" dirty="0">
              <a:solidFill>
                <a:srgbClr val="595757"/>
              </a:solidFill>
              <a:latin typeface="Arial Unicode MS" panose="020B0604020202020204" charset="-122"/>
              <a:cs typeface="Arial Unicode MS" panose="020B0604020202020204" charset="-122"/>
              <a:sym typeface="+mn-ea"/>
            </a:endParaRPr>
          </a:p>
          <a:p>
            <a:pPr marL="15240" marR="5080">
              <a:lnSpc>
                <a:spcPct val="176000"/>
              </a:lnSpc>
              <a:spcBef>
                <a:spcPts val="1135"/>
              </a:spcBef>
            </a:pPr>
            <a:endParaRPr sz="815">
              <a:latin typeface="Arial Unicode MS" panose="020B0604020202020204" charset="-122"/>
              <a:cs typeface="Arial Unicode MS" panose="020B0604020202020204" charset="-122"/>
            </a:endParaRPr>
          </a:p>
          <a:p>
            <a:pPr marL="12700" marR="5080">
              <a:lnSpc>
                <a:spcPct val="167000"/>
              </a:lnSpc>
              <a:spcBef>
                <a:spcPts val="1885"/>
              </a:spcBef>
            </a:pPr>
            <a:endParaRPr lang="zh-CN" altLang="en-US" sz="815" dirty="0">
              <a:solidFill>
                <a:srgbClr val="595757"/>
              </a:solidFill>
              <a:latin typeface="Arial Unicode MS" panose="020B0604020202020204" charset="-122"/>
              <a:cs typeface="Arial Unicode MS" panose="020B0604020202020204"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94226" y="6517561"/>
            <a:ext cx="0" cy="73129"/>
          </a:xfrm>
          <a:custGeom>
            <a:avLst/>
            <a:gdLst/>
            <a:ahLst/>
            <a:cxnLst/>
            <a:rect l="l" t="t" r="r" b="b"/>
            <a:pathLst>
              <a:path h="80645">
                <a:moveTo>
                  <a:pt x="0" y="0"/>
                </a:moveTo>
                <a:lnTo>
                  <a:pt x="0" y="80441"/>
                </a:lnTo>
              </a:path>
            </a:pathLst>
          </a:custGeom>
          <a:ln w="5473">
            <a:solidFill>
              <a:srgbClr val="595757"/>
            </a:solidFill>
          </a:ln>
        </p:spPr>
        <p:txBody>
          <a:bodyPr wrap="square" lIns="0" tIns="0" rIns="0" bIns="0" rtlCol="0"/>
          <a:lstStyle/>
          <a:p>
            <a:endParaRPr sz="1630"/>
          </a:p>
        </p:txBody>
      </p:sp>
      <p:sp>
        <p:nvSpPr>
          <p:cNvPr id="13" name="object 13"/>
          <p:cNvSpPr txBox="1"/>
          <p:nvPr/>
        </p:nvSpPr>
        <p:spPr>
          <a:xfrm>
            <a:off x="2814467" y="2842690"/>
            <a:ext cx="3118058" cy="690245"/>
          </a:xfrm>
          <a:prstGeom prst="rect">
            <a:avLst/>
          </a:prstGeom>
          <a:solidFill>
            <a:srgbClr val="C8D6ED"/>
          </a:solidFill>
        </p:spPr>
        <p:txBody>
          <a:bodyPr vert="horz" wrap="square" lIns="0" tIns="59885" rIns="0" bIns="0" rtlCol="0">
            <a:spAutoFit/>
          </a:bodyPr>
          <a:lstStyle/>
          <a:p>
            <a:pPr marL="280035" marR="161925" algn="just">
              <a:lnSpc>
                <a:spcPct val="167000"/>
              </a:lnSpc>
              <a:spcBef>
                <a:spcPts val="520"/>
              </a:spcBef>
            </a:pPr>
            <a:r>
              <a:rPr sz="815" spc="5" dirty="0">
                <a:solidFill>
                  <a:srgbClr val="595757"/>
                </a:solidFill>
                <a:latin typeface="Arial Unicode MS" panose="020B0604020202020204" charset="-122"/>
                <a:cs typeface="Arial Unicode MS" panose="020B0604020202020204" charset="-122"/>
              </a:rPr>
              <a:t>公司要求供应商根据体系建</a:t>
            </a:r>
            <a:r>
              <a:rPr sz="815" spc="-5" dirty="0">
                <a:solidFill>
                  <a:srgbClr val="595757"/>
                </a:solidFill>
                <a:latin typeface="Arial Unicode MS" panose="020B0604020202020204" charset="-122"/>
                <a:cs typeface="Arial Unicode MS" panose="020B0604020202020204" charset="-122"/>
              </a:rPr>
              <a:t>设</a:t>
            </a:r>
            <a:r>
              <a:rPr sz="815" spc="5" dirty="0">
                <a:solidFill>
                  <a:srgbClr val="595757"/>
                </a:solidFill>
                <a:latin typeface="Arial Unicode MS" panose="020B0604020202020204" charset="-122"/>
                <a:cs typeface="Arial Unicode MS" panose="020B0604020202020204" charset="-122"/>
              </a:rPr>
              <a:t>、进料检</a:t>
            </a:r>
            <a:r>
              <a:rPr sz="815" dirty="0">
                <a:solidFill>
                  <a:srgbClr val="595757"/>
                </a:solidFill>
                <a:latin typeface="Arial Unicode MS" panose="020B0604020202020204" charset="-122"/>
                <a:cs typeface="Arial Unicode MS" panose="020B0604020202020204" charset="-122"/>
              </a:rPr>
              <a:t>验</a:t>
            </a:r>
            <a:r>
              <a:rPr sz="815" spc="5" dirty="0">
                <a:solidFill>
                  <a:srgbClr val="595757"/>
                </a:solidFill>
                <a:latin typeface="Arial Unicode MS" panose="020B0604020202020204" charset="-122"/>
                <a:cs typeface="Arial Unicode MS" panose="020B0604020202020204" charset="-122"/>
              </a:rPr>
              <a:t>、生产过</a:t>
            </a:r>
            <a:r>
              <a:rPr sz="815" dirty="0">
                <a:solidFill>
                  <a:srgbClr val="595757"/>
                </a:solidFill>
                <a:latin typeface="Arial Unicode MS" panose="020B0604020202020204" charset="-122"/>
                <a:cs typeface="Arial Unicode MS" panose="020B0604020202020204" charset="-122"/>
              </a:rPr>
              <a:t>程</a:t>
            </a:r>
            <a:r>
              <a:rPr sz="815" spc="5" dirty="0">
                <a:solidFill>
                  <a:srgbClr val="595757"/>
                </a:solidFill>
                <a:latin typeface="Arial Unicode MS" panose="020B0604020202020204" charset="-122"/>
                <a:cs typeface="Arial Unicode MS" panose="020B0604020202020204" charset="-122"/>
              </a:rPr>
              <a:t>、设计 开发及变</a:t>
            </a:r>
            <a:r>
              <a:rPr sz="815" dirty="0">
                <a:solidFill>
                  <a:srgbClr val="595757"/>
                </a:solidFill>
                <a:latin typeface="Arial Unicode MS" panose="020B0604020202020204" charset="-122"/>
                <a:cs typeface="Arial Unicode MS" panose="020B0604020202020204" charset="-122"/>
              </a:rPr>
              <a:t>更</a:t>
            </a:r>
            <a:r>
              <a:rPr sz="815" spc="5" dirty="0">
                <a:solidFill>
                  <a:srgbClr val="595757"/>
                </a:solidFill>
                <a:latin typeface="Arial Unicode MS" panose="020B0604020202020204" charset="-122"/>
                <a:cs typeface="Arial Unicode MS" panose="020B0604020202020204" charset="-122"/>
              </a:rPr>
              <a:t>、材料及供应商管理五个维度进行自评与自</a:t>
            </a:r>
            <a:r>
              <a:rPr sz="815" dirty="0">
                <a:solidFill>
                  <a:srgbClr val="595757"/>
                </a:solidFill>
                <a:latin typeface="Arial Unicode MS" panose="020B0604020202020204" charset="-122"/>
                <a:cs typeface="Arial Unicode MS" panose="020B0604020202020204" charset="-122"/>
              </a:rPr>
              <a:t>查， 并针对供应商开展符合性确认及辅导；</a:t>
            </a:r>
            <a:endParaRPr sz="815">
              <a:latin typeface="Arial Unicode MS" panose="020B0604020202020204" charset="-122"/>
              <a:cs typeface="Arial Unicode MS" panose="020B0604020202020204" charset="-122"/>
            </a:endParaRPr>
          </a:p>
        </p:txBody>
      </p:sp>
      <p:sp>
        <p:nvSpPr>
          <p:cNvPr id="14" name="object 14"/>
          <p:cNvSpPr/>
          <p:nvPr/>
        </p:nvSpPr>
        <p:spPr>
          <a:xfrm>
            <a:off x="2025054" y="3017414"/>
            <a:ext cx="479657" cy="479657"/>
          </a:xfrm>
          <a:custGeom>
            <a:avLst/>
            <a:gdLst/>
            <a:ahLst/>
            <a:cxnLst/>
            <a:rect l="l" t="t" r="r" b="b"/>
            <a:pathLst>
              <a:path w="528955" h="528954">
                <a:moveTo>
                  <a:pt x="264477" y="0"/>
                </a:moveTo>
                <a:lnTo>
                  <a:pt x="216938" y="4261"/>
                </a:lnTo>
                <a:lnTo>
                  <a:pt x="172194" y="16546"/>
                </a:lnTo>
                <a:lnTo>
                  <a:pt x="130992" y="36109"/>
                </a:lnTo>
                <a:lnTo>
                  <a:pt x="94079" y="62203"/>
                </a:lnTo>
                <a:lnTo>
                  <a:pt x="62203" y="94079"/>
                </a:lnTo>
                <a:lnTo>
                  <a:pt x="36109" y="130992"/>
                </a:lnTo>
                <a:lnTo>
                  <a:pt x="16546" y="172194"/>
                </a:lnTo>
                <a:lnTo>
                  <a:pt x="4261" y="216938"/>
                </a:lnTo>
                <a:lnTo>
                  <a:pt x="0" y="264477"/>
                </a:lnTo>
                <a:lnTo>
                  <a:pt x="4261" y="312019"/>
                </a:lnTo>
                <a:lnTo>
                  <a:pt x="16546" y="356765"/>
                </a:lnTo>
                <a:lnTo>
                  <a:pt x="36109" y="397968"/>
                </a:lnTo>
                <a:lnTo>
                  <a:pt x="62203" y="434880"/>
                </a:lnTo>
                <a:lnTo>
                  <a:pt x="94079" y="466756"/>
                </a:lnTo>
                <a:lnTo>
                  <a:pt x="130992" y="492847"/>
                </a:lnTo>
                <a:lnTo>
                  <a:pt x="172194" y="512409"/>
                </a:lnTo>
                <a:lnTo>
                  <a:pt x="216938" y="524694"/>
                </a:lnTo>
                <a:lnTo>
                  <a:pt x="264477" y="528954"/>
                </a:lnTo>
                <a:lnTo>
                  <a:pt x="312016" y="524694"/>
                </a:lnTo>
                <a:lnTo>
                  <a:pt x="356760" y="512409"/>
                </a:lnTo>
                <a:lnTo>
                  <a:pt x="397962" y="492847"/>
                </a:lnTo>
                <a:lnTo>
                  <a:pt x="434875" y="466756"/>
                </a:lnTo>
                <a:lnTo>
                  <a:pt x="466751" y="434880"/>
                </a:lnTo>
                <a:lnTo>
                  <a:pt x="492845" y="397968"/>
                </a:lnTo>
                <a:lnTo>
                  <a:pt x="512408" y="356765"/>
                </a:lnTo>
                <a:lnTo>
                  <a:pt x="524693" y="312019"/>
                </a:lnTo>
                <a:lnTo>
                  <a:pt x="528955" y="264477"/>
                </a:lnTo>
                <a:lnTo>
                  <a:pt x="524693" y="216938"/>
                </a:lnTo>
                <a:lnTo>
                  <a:pt x="512408" y="172194"/>
                </a:lnTo>
                <a:lnTo>
                  <a:pt x="492845" y="130992"/>
                </a:lnTo>
                <a:lnTo>
                  <a:pt x="466751" y="94079"/>
                </a:lnTo>
                <a:lnTo>
                  <a:pt x="434875" y="62203"/>
                </a:lnTo>
                <a:lnTo>
                  <a:pt x="397962" y="36109"/>
                </a:lnTo>
                <a:lnTo>
                  <a:pt x="356760" y="16546"/>
                </a:lnTo>
                <a:lnTo>
                  <a:pt x="312016" y="4261"/>
                </a:lnTo>
                <a:lnTo>
                  <a:pt x="264477" y="0"/>
                </a:lnTo>
                <a:close/>
              </a:path>
            </a:pathLst>
          </a:custGeom>
          <a:solidFill>
            <a:srgbClr val="0F7CC1"/>
          </a:solidFill>
        </p:spPr>
        <p:txBody>
          <a:bodyPr wrap="square" lIns="0" tIns="0" rIns="0" bIns="0" rtlCol="0"/>
          <a:lstStyle/>
          <a:p>
            <a:endParaRPr sz="1630"/>
          </a:p>
        </p:txBody>
      </p:sp>
      <p:sp>
        <p:nvSpPr>
          <p:cNvPr id="15" name="object 15"/>
          <p:cNvSpPr/>
          <p:nvPr/>
        </p:nvSpPr>
        <p:spPr>
          <a:xfrm>
            <a:off x="1988128" y="2982910"/>
            <a:ext cx="548755" cy="548755"/>
          </a:xfrm>
          <a:custGeom>
            <a:avLst/>
            <a:gdLst/>
            <a:ahLst/>
            <a:cxnLst/>
            <a:rect l="l" t="t" r="r" b="b"/>
            <a:pathLst>
              <a:path w="605155" h="605154">
                <a:moveTo>
                  <a:pt x="302526" y="605066"/>
                </a:moveTo>
                <a:lnTo>
                  <a:pt x="351598" y="601106"/>
                </a:lnTo>
                <a:lnTo>
                  <a:pt x="398148" y="589643"/>
                </a:lnTo>
                <a:lnTo>
                  <a:pt x="441555" y="571298"/>
                </a:lnTo>
                <a:lnTo>
                  <a:pt x="481195" y="546696"/>
                </a:lnTo>
                <a:lnTo>
                  <a:pt x="516445" y="516458"/>
                </a:lnTo>
                <a:lnTo>
                  <a:pt x="546683" y="481207"/>
                </a:lnTo>
                <a:lnTo>
                  <a:pt x="571285" y="441567"/>
                </a:lnTo>
                <a:lnTo>
                  <a:pt x="589630" y="398161"/>
                </a:lnTo>
                <a:lnTo>
                  <a:pt x="601093" y="351610"/>
                </a:lnTo>
                <a:lnTo>
                  <a:pt x="605053" y="302539"/>
                </a:lnTo>
                <a:lnTo>
                  <a:pt x="601093" y="253464"/>
                </a:lnTo>
                <a:lnTo>
                  <a:pt x="589630" y="206911"/>
                </a:lnTo>
                <a:lnTo>
                  <a:pt x="571285" y="163502"/>
                </a:lnTo>
                <a:lnTo>
                  <a:pt x="546683" y="123860"/>
                </a:lnTo>
                <a:lnTo>
                  <a:pt x="516445" y="88609"/>
                </a:lnTo>
                <a:lnTo>
                  <a:pt x="481195" y="58370"/>
                </a:lnTo>
                <a:lnTo>
                  <a:pt x="441555" y="33767"/>
                </a:lnTo>
                <a:lnTo>
                  <a:pt x="398148" y="15423"/>
                </a:lnTo>
                <a:lnTo>
                  <a:pt x="351598" y="3959"/>
                </a:lnTo>
                <a:lnTo>
                  <a:pt x="302526" y="0"/>
                </a:lnTo>
                <a:lnTo>
                  <a:pt x="253455" y="3959"/>
                </a:lnTo>
                <a:lnTo>
                  <a:pt x="206904" y="15423"/>
                </a:lnTo>
                <a:lnTo>
                  <a:pt x="163498" y="33767"/>
                </a:lnTo>
                <a:lnTo>
                  <a:pt x="123858" y="58370"/>
                </a:lnTo>
                <a:lnTo>
                  <a:pt x="88607" y="88609"/>
                </a:lnTo>
                <a:lnTo>
                  <a:pt x="58370" y="123860"/>
                </a:lnTo>
                <a:lnTo>
                  <a:pt x="33767" y="163502"/>
                </a:lnTo>
                <a:lnTo>
                  <a:pt x="15422" y="206911"/>
                </a:lnTo>
                <a:lnTo>
                  <a:pt x="3959" y="253464"/>
                </a:lnTo>
                <a:lnTo>
                  <a:pt x="0" y="302539"/>
                </a:lnTo>
                <a:lnTo>
                  <a:pt x="3959" y="351610"/>
                </a:lnTo>
                <a:lnTo>
                  <a:pt x="15422" y="398161"/>
                </a:lnTo>
                <a:lnTo>
                  <a:pt x="33767" y="441567"/>
                </a:lnTo>
                <a:lnTo>
                  <a:pt x="58370" y="481207"/>
                </a:lnTo>
                <a:lnTo>
                  <a:pt x="88607" y="516458"/>
                </a:lnTo>
                <a:lnTo>
                  <a:pt x="123858" y="546696"/>
                </a:lnTo>
                <a:lnTo>
                  <a:pt x="163498" y="571298"/>
                </a:lnTo>
                <a:lnTo>
                  <a:pt x="206904" y="589643"/>
                </a:lnTo>
                <a:lnTo>
                  <a:pt x="253455" y="601106"/>
                </a:lnTo>
                <a:lnTo>
                  <a:pt x="302526" y="605066"/>
                </a:lnTo>
                <a:close/>
              </a:path>
            </a:pathLst>
          </a:custGeom>
          <a:ln w="12700">
            <a:solidFill>
              <a:srgbClr val="0F7CC1"/>
            </a:solidFill>
          </a:ln>
        </p:spPr>
        <p:txBody>
          <a:bodyPr wrap="square" lIns="0" tIns="0" rIns="0" bIns="0" rtlCol="0"/>
          <a:lstStyle/>
          <a:p>
            <a:endParaRPr sz="1630"/>
          </a:p>
        </p:txBody>
      </p:sp>
      <p:sp>
        <p:nvSpPr>
          <p:cNvPr id="16" name="object 16"/>
          <p:cNvSpPr/>
          <p:nvPr/>
        </p:nvSpPr>
        <p:spPr>
          <a:xfrm>
            <a:off x="1939247" y="2935343"/>
            <a:ext cx="287909" cy="303456"/>
          </a:xfrm>
          <a:custGeom>
            <a:avLst/>
            <a:gdLst/>
            <a:ahLst/>
            <a:cxnLst/>
            <a:rect l="l" t="t" r="r" b="b"/>
            <a:pathLst>
              <a:path w="317500" h="334645">
                <a:moveTo>
                  <a:pt x="316992" y="0"/>
                </a:moveTo>
                <a:lnTo>
                  <a:pt x="270970" y="7873"/>
                </a:lnTo>
                <a:lnTo>
                  <a:pt x="227173" y="21462"/>
                </a:lnTo>
                <a:lnTo>
                  <a:pt x="186006" y="40361"/>
                </a:lnTo>
                <a:lnTo>
                  <a:pt x="147874" y="64165"/>
                </a:lnTo>
                <a:lnTo>
                  <a:pt x="113183" y="92468"/>
                </a:lnTo>
                <a:lnTo>
                  <a:pt x="82338" y="124864"/>
                </a:lnTo>
                <a:lnTo>
                  <a:pt x="55745" y="160949"/>
                </a:lnTo>
                <a:lnTo>
                  <a:pt x="33809" y="200317"/>
                </a:lnTo>
                <a:lnTo>
                  <a:pt x="16936" y="242561"/>
                </a:lnTo>
                <a:lnTo>
                  <a:pt x="5531" y="287278"/>
                </a:lnTo>
                <a:lnTo>
                  <a:pt x="0" y="334060"/>
                </a:lnTo>
              </a:path>
            </a:pathLst>
          </a:custGeom>
          <a:ln w="12700">
            <a:solidFill>
              <a:srgbClr val="0F7CC1"/>
            </a:solidFill>
            <a:prstDash val="dot"/>
          </a:ln>
        </p:spPr>
        <p:txBody>
          <a:bodyPr wrap="square" lIns="0" tIns="0" rIns="0" bIns="0" rtlCol="0"/>
          <a:lstStyle/>
          <a:p>
            <a:endParaRPr sz="1630"/>
          </a:p>
        </p:txBody>
      </p:sp>
      <p:sp>
        <p:nvSpPr>
          <p:cNvPr id="17" name="object 17"/>
          <p:cNvSpPr/>
          <p:nvPr/>
        </p:nvSpPr>
        <p:spPr>
          <a:xfrm>
            <a:off x="2260306" y="2933600"/>
            <a:ext cx="0" cy="0"/>
          </a:xfrm>
          <a:custGeom>
            <a:avLst/>
            <a:gdLst/>
            <a:ahLst/>
            <a:cxnLst/>
            <a:rect l="l" t="t" r="r" b="b"/>
            <a:pathLst>
              <a:path>
                <a:moveTo>
                  <a:pt x="0" y="0"/>
                </a:moveTo>
                <a:lnTo>
                  <a:pt x="0" y="0"/>
                </a:lnTo>
              </a:path>
            </a:pathLst>
          </a:custGeom>
          <a:ln w="12700">
            <a:solidFill>
              <a:srgbClr val="0F7CC1"/>
            </a:solidFill>
          </a:ln>
        </p:spPr>
        <p:txBody>
          <a:bodyPr wrap="square" lIns="0" tIns="0" rIns="0" bIns="0" rtlCol="0"/>
          <a:lstStyle/>
          <a:p>
            <a:endParaRPr sz="1630"/>
          </a:p>
        </p:txBody>
      </p:sp>
      <p:sp>
        <p:nvSpPr>
          <p:cNvPr id="18" name="object 18"/>
          <p:cNvSpPr/>
          <p:nvPr/>
        </p:nvSpPr>
        <p:spPr>
          <a:xfrm>
            <a:off x="1938814" y="3255091"/>
            <a:ext cx="0" cy="0"/>
          </a:xfrm>
          <a:custGeom>
            <a:avLst/>
            <a:gdLst/>
            <a:ahLst/>
            <a:cxnLst/>
            <a:rect l="l" t="t" r="r" b="b"/>
            <a:pathLst>
              <a:path>
                <a:moveTo>
                  <a:pt x="0" y="0"/>
                </a:moveTo>
                <a:lnTo>
                  <a:pt x="0" y="0"/>
                </a:lnTo>
              </a:path>
            </a:pathLst>
          </a:custGeom>
          <a:ln w="12700">
            <a:solidFill>
              <a:srgbClr val="0F7CC1"/>
            </a:solidFill>
          </a:ln>
        </p:spPr>
        <p:txBody>
          <a:bodyPr wrap="square" lIns="0" tIns="0" rIns="0" bIns="0" rtlCol="0"/>
          <a:lstStyle/>
          <a:p>
            <a:endParaRPr sz="1630"/>
          </a:p>
        </p:txBody>
      </p:sp>
      <p:sp>
        <p:nvSpPr>
          <p:cNvPr id="19" name="object 19"/>
          <p:cNvSpPr/>
          <p:nvPr/>
        </p:nvSpPr>
        <p:spPr>
          <a:xfrm>
            <a:off x="2262457" y="2933594"/>
            <a:ext cx="324186" cy="324186"/>
          </a:xfrm>
          <a:custGeom>
            <a:avLst/>
            <a:gdLst/>
            <a:ahLst/>
            <a:cxnLst/>
            <a:rect l="l" t="t" r="r" b="b"/>
            <a:pathLst>
              <a:path w="357505" h="357504">
                <a:moveTo>
                  <a:pt x="356908" y="356920"/>
                </a:moveTo>
                <a:lnTo>
                  <a:pt x="353649" y="308489"/>
                </a:lnTo>
                <a:lnTo>
                  <a:pt x="344159" y="262038"/>
                </a:lnTo>
                <a:lnTo>
                  <a:pt x="328860" y="217993"/>
                </a:lnTo>
                <a:lnTo>
                  <a:pt x="308180" y="176778"/>
                </a:lnTo>
                <a:lnTo>
                  <a:pt x="282542" y="138819"/>
                </a:lnTo>
                <a:lnTo>
                  <a:pt x="252372" y="104541"/>
                </a:lnTo>
                <a:lnTo>
                  <a:pt x="218096" y="74370"/>
                </a:lnTo>
                <a:lnTo>
                  <a:pt x="180139" y="48731"/>
                </a:lnTo>
                <a:lnTo>
                  <a:pt x="138925" y="28049"/>
                </a:lnTo>
                <a:lnTo>
                  <a:pt x="94880" y="12749"/>
                </a:lnTo>
                <a:lnTo>
                  <a:pt x="48430" y="3258"/>
                </a:lnTo>
                <a:lnTo>
                  <a:pt x="0" y="0"/>
                </a:lnTo>
              </a:path>
            </a:pathLst>
          </a:custGeom>
          <a:ln w="12700">
            <a:solidFill>
              <a:srgbClr val="0F7CC1"/>
            </a:solidFill>
          </a:ln>
        </p:spPr>
        <p:txBody>
          <a:bodyPr wrap="square" lIns="0" tIns="0" rIns="0" bIns="0" rtlCol="0"/>
          <a:lstStyle/>
          <a:p>
            <a:endParaRPr sz="1630"/>
          </a:p>
        </p:txBody>
      </p:sp>
      <p:sp>
        <p:nvSpPr>
          <p:cNvPr id="20" name="object 20"/>
          <p:cNvSpPr/>
          <p:nvPr/>
        </p:nvSpPr>
        <p:spPr>
          <a:xfrm>
            <a:off x="2298222" y="3276220"/>
            <a:ext cx="287909" cy="303456"/>
          </a:xfrm>
          <a:custGeom>
            <a:avLst/>
            <a:gdLst/>
            <a:ahLst/>
            <a:cxnLst/>
            <a:rect l="l" t="t" r="r" b="b"/>
            <a:pathLst>
              <a:path w="317500" h="334645">
                <a:moveTo>
                  <a:pt x="0" y="334073"/>
                </a:moveTo>
                <a:lnTo>
                  <a:pt x="46021" y="326197"/>
                </a:lnTo>
                <a:lnTo>
                  <a:pt x="89818" y="312605"/>
                </a:lnTo>
                <a:lnTo>
                  <a:pt x="130985" y="293704"/>
                </a:lnTo>
                <a:lnTo>
                  <a:pt x="169117" y="269898"/>
                </a:lnTo>
                <a:lnTo>
                  <a:pt x="203808" y="241594"/>
                </a:lnTo>
                <a:lnTo>
                  <a:pt x="234653" y="209197"/>
                </a:lnTo>
                <a:lnTo>
                  <a:pt x="261246" y="173111"/>
                </a:lnTo>
                <a:lnTo>
                  <a:pt x="283182" y="133743"/>
                </a:lnTo>
                <a:lnTo>
                  <a:pt x="300055" y="91498"/>
                </a:lnTo>
                <a:lnTo>
                  <a:pt x="311460" y="46782"/>
                </a:lnTo>
                <a:lnTo>
                  <a:pt x="316992" y="0"/>
                </a:lnTo>
              </a:path>
            </a:pathLst>
          </a:custGeom>
          <a:ln w="12700">
            <a:solidFill>
              <a:srgbClr val="0F7CC1"/>
            </a:solidFill>
            <a:prstDash val="dot"/>
          </a:ln>
        </p:spPr>
        <p:txBody>
          <a:bodyPr wrap="square" lIns="0" tIns="0" rIns="0" bIns="0" rtlCol="0"/>
          <a:lstStyle/>
          <a:p>
            <a:endParaRPr sz="1630"/>
          </a:p>
        </p:txBody>
      </p:sp>
      <p:sp>
        <p:nvSpPr>
          <p:cNvPr id="21" name="object 21"/>
          <p:cNvSpPr/>
          <p:nvPr/>
        </p:nvSpPr>
        <p:spPr>
          <a:xfrm>
            <a:off x="2264612" y="3580890"/>
            <a:ext cx="0" cy="0"/>
          </a:xfrm>
          <a:custGeom>
            <a:avLst/>
            <a:gdLst/>
            <a:ahLst/>
            <a:cxnLst/>
            <a:rect l="l" t="t" r="r" b="b"/>
            <a:pathLst>
              <a:path>
                <a:moveTo>
                  <a:pt x="0" y="0"/>
                </a:moveTo>
                <a:lnTo>
                  <a:pt x="0" y="0"/>
                </a:lnTo>
              </a:path>
            </a:pathLst>
          </a:custGeom>
          <a:ln w="12700">
            <a:solidFill>
              <a:srgbClr val="0F7CC1"/>
            </a:solidFill>
          </a:ln>
        </p:spPr>
        <p:txBody>
          <a:bodyPr wrap="square" lIns="0" tIns="0" rIns="0" bIns="0" rtlCol="0"/>
          <a:lstStyle/>
          <a:p>
            <a:endParaRPr sz="1630"/>
          </a:p>
        </p:txBody>
      </p:sp>
      <p:sp>
        <p:nvSpPr>
          <p:cNvPr id="22" name="object 22"/>
          <p:cNvSpPr/>
          <p:nvPr/>
        </p:nvSpPr>
        <p:spPr>
          <a:xfrm>
            <a:off x="1938816" y="3257250"/>
            <a:ext cx="324186" cy="324186"/>
          </a:xfrm>
          <a:custGeom>
            <a:avLst/>
            <a:gdLst/>
            <a:ahLst/>
            <a:cxnLst/>
            <a:rect l="l" t="t" r="r" b="b"/>
            <a:pathLst>
              <a:path w="357505" h="357504">
                <a:moveTo>
                  <a:pt x="0" y="0"/>
                </a:moveTo>
                <a:lnTo>
                  <a:pt x="3258" y="48430"/>
                </a:lnTo>
                <a:lnTo>
                  <a:pt x="12748" y="94880"/>
                </a:lnTo>
                <a:lnTo>
                  <a:pt x="28047" y="138925"/>
                </a:lnTo>
                <a:lnTo>
                  <a:pt x="48728" y="180139"/>
                </a:lnTo>
                <a:lnTo>
                  <a:pt x="74365" y="218096"/>
                </a:lnTo>
                <a:lnTo>
                  <a:pt x="104535" y="252372"/>
                </a:lnTo>
                <a:lnTo>
                  <a:pt x="138811" y="282542"/>
                </a:lnTo>
                <a:lnTo>
                  <a:pt x="176768" y="308180"/>
                </a:lnTo>
                <a:lnTo>
                  <a:pt x="217982" y="328860"/>
                </a:lnTo>
                <a:lnTo>
                  <a:pt x="262027" y="344159"/>
                </a:lnTo>
                <a:lnTo>
                  <a:pt x="308477" y="353649"/>
                </a:lnTo>
                <a:lnTo>
                  <a:pt x="356908" y="356908"/>
                </a:lnTo>
              </a:path>
            </a:pathLst>
          </a:custGeom>
          <a:ln w="12700">
            <a:solidFill>
              <a:srgbClr val="0F7CC1"/>
            </a:solidFill>
          </a:ln>
        </p:spPr>
        <p:txBody>
          <a:bodyPr wrap="square" lIns="0" tIns="0" rIns="0" bIns="0" rtlCol="0"/>
          <a:lstStyle/>
          <a:p>
            <a:endParaRPr sz="1630"/>
          </a:p>
        </p:txBody>
      </p:sp>
      <p:sp>
        <p:nvSpPr>
          <p:cNvPr id="23" name="object 23"/>
          <p:cNvSpPr/>
          <p:nvPr/>
        </p:nvSpPr>
        <p:spPr>
          <a:xfrm>
            <a:off x="2647241" y="3214368"/>
            <a:ext cx="46641" cy="85797"/>
          </a:xfrm>
          <a:custGeom>
            <a:avLst/>
            <a:gdLst/>
            <a:ahLst/>
            <a:cxnLst/>
            <a:rect l="l" t="t" r="r" b="b"/>
            <a:pathLst>
              <a:path w="51434" h="94614">
                <a:moveTo>
                  <a:pt x="0" y="0"/>
                </a:moveTo>
                <a:lnTo>
                  <a:pt x="50863" y="47294"/>
                </a:lnTo>
                <a:lnTo>
                  <a:pt x="0" y="94576"/>
                </a:lnTo>
              </a:path>
            </a:pathLst>
          </a:custGeom>
          <a:ln w="12700">
            <a:solidFill>
              <a:srgbClr val="0F7CC1"/>
            </a:solidFill>
          </a:ln>
        </p:spPr>
        <p:txBody>
          <a:bodyPr wrap="square" lIns="0" tIns="0" rIns="0" bIns="0" rtlCol="0"/>
          <a:lstStyle/>
          <a:p>
            <a:endParaRPr sz="1630"/>
          </a:p>
        </p:txBody>
      </p:sp>
      <p:sp>
        <p:nvSpPr>
          <p:cNvPr id="24" name="object 24"/>
          <p:cNvSpPr txBox="1"/>
          <p:nvPr/>
        </p:nvSpPr>
        <p:spPr>
          <a:xfrm>
            <a:off x="2048200" y="3097356"/>
            <a:ext cx="437622" cy="290830"/>
          </a:xfrm>
          <a:prstGeom prst="rect">
            <a:avLst/>
          </a:prstGeom>
        </p:spPr>
        <p:txBody>
          <a:bodyPr vert="horz" wrap="square" lIns="0" tIns="11516" rIns="0" bIns="0" rtlCol="0">
            <a:spAutoFit/>
          </a:bodyPr>
          <a:lstStyle/>
          <a:p>
            <a:pPr marL="12700" marR="5080" indent="114300">
              <a:lnSpc>
                <a:spcPct val="111000"/>
              </a:lnSpc>
              <a:spcBef>
                <a:spcPts val="100"/>
              </a:spcBef>
            </a:pPr>
            <a:r>
              <a:rPr sz="815" b="1" dirty="0">
                <a:solidFill>
                  <a:srgbClr val="FFFFFF"/>
                </a:solidFill>
                <a:latin typeface="Microsoft JhengHei" panose="020B0604030504040204" charset="-120"/>
                <a:cs typeface="Microsoft JhengHei" panose="020B0604030504040204" charset="-120"/>
              </a:rPr>
              <a:t>环保 自评自查</a:t>
            </a:r>
            <a:endParaRPr sz="815">
              <a:latin typeface="Microsoft JhengHei" panose="020B0604030504040204" charset="-120"/>
              <a:cs typeface="Microsoft JhengHei" panose="020B0604030504040204" charset="-120"/>
            </a:endParaRPr>
          </a:p>
        </p:txBody>
      </p:sp>
      <p:sp>
        <p:nvSpPr>
          <p:cNvPr id="25" name="object 25"/>
          <p:cNvSpPr txBox="1"/>
          <p:nvPr/>
        </p:nvSpPr>
        <p:spPr>
          <a:xfrm>
            <a:off x="2574586" y="3111141"/>
            <a:ext cx="130711" cy="136525"/>
          </a:xfrm>
          <a:prstGeom prst="rect">
            <a:avLst/>
          </a:prstGeom>
        </p:spPr>
        <p:txBody>
          <a:bodyPr vert="horz" wrap="square" lIns="0" tIns="11516" rIns="0" bIns="0" rtlCol="0">
            <a:spAutoFit/>
          </a:bodyPr>
          <a:lstStyle/>
          <a:p>
            <a:pPr marL="12700">
              <a:lnSpc>
                <a:spcPct val="100000"/>
              </a:lnSpc>
              <a:spcBef>
                <a:spcPts val="100"/>
              </a:spcBef>
            </a:pPr>
            <a:r>
              <a:rPr sz="815" b="1" u="sng" spc="705" dirty="0">
                <a:solidFill>
                  <a:srgbClr val="FFFFFF"/>
                </a:solidFill>
                <a:uFill>
                  <a:solidFill>
                    <a:srgbClr val="0F7CC1"/>
                  </a:solidFill>
                </a:uFill>
                <a:latin typeface="Microsoft JhengHei" panose="020B0604030504040204" charset="-120"/>
                <a:cs typeface="Microsoft JhengHei" panose="020B0604030504040204" charset="-120"/>
              </a:rPr>
              <a:t> </a:t>
            </a:r>
            <a:endParaRPr sz="815">
              <a:latin typeface="Microsoft JhengHei" panose="020B0604030504040204" charset="-120"/>
              <a:cs typeface="Microsoft JhengHei" panose="020B0604030504040204" charset="-120"/>
            </a:endParaRPr>
          </a:p>
        </p:txBody>
      </p:sp>
      <p:sp>
        <p:nvSpPr>
          <p:cNvPr id="26" name="object 26"/>
          <p:cNvSpPr txBox="1"/>
          <p:nvPr/>
        </p:nvSpPr>
        <p:spPr>
          <a:xfrm>
            <a:off x="2814467" y="4084880"/>
            <a:ext cx="3118058" cy="690245"/>
          </a:xfrm>
          <a:prstGeom prst="rect">
            <a:avLst/>
          </a:prstGeom>
          <a:solidFill>
            <a:srgbClr val="C8D6ED"/>
          </a:solidFill>
        </p:spPr>
        <p:txBody>
          <a:bodyPr vert="horz" wrap="square" lIns="0" tIns="59885" rIns="0" bIns="0" rtlCol="0">
            <a:spAutoFit/>
          </a:bodyPr>
          <a:lstStyle/>
          <a:p>
            <a:pPr marL="280035" marR="160655" algn="just">
              <a:lnSpc>
                <a:spcPct val="167000"/>
              </a:lnSpc>
              <a:spcBef>
                <a:spcPts val="520"/>
              </a:spcBef>
            </a:pPr>
            <a:r>
              <a:rPr sz="815" spc="5" dirty="0">
                <a:solidFill>
                  <a:srgbClr val="595757"/>
                </a:solidFill>
                <a:latin typeface="Arial Unicode MS" panose="020B0604020202020204" charset="-122"/>
                <a:cs typeface="Arial Unicode MS" panose="020B0604020202020204" charset="-122"/>
              </a:rPr>
              <a:t>公司持续提升各园区环保检测能</a:t>
            </a:r>
            <a:r>
              <a:rPr sz="815" dirty="0">
                <a:solidFill>
                  <a:srgbClr val="595757"/>
                </a:solidFill>
                <a:latin typeface="Arial Unicode MS" panose="020B0604020202020204" charset="-122"/>
                <a:cs typeface="Arial Unicode MS" panose="020B0604020202020204" charset="-122"/>
              </a:rPr>
              <a:t>力</a:t>
            </a:r>
            <a:r>
              <a:rPr sz="815" spc="5" dirty="0">
                <a:solidFill>
                  <a:srgbClr val="595757"/>
                </a:solidFill>
                <a:latin typeface="Arial Unicode MS" panose="020B0604020202020204" charset="-122"/>
                <a:cs typeface="Arial Unicode MS" panose="020B0604020202020204" charset="-122"/>
              </a:rPr>
              <a:t>、加大对供方材料环保问 题拦</a:t>
            </a:r>
            <a:r>
              <a:rPr sz="815" dirty="0">
                <a:solidFill>
                  <a:srgbClr val="595757"/>
                </a:solidFill>
                <a:latin typeface="Arial Unicode MS" panose="020B0604020202020204" charset="-122"/>
                <a:cs typeface="Arial Unicode MS" panose="020B0604020202020204" charset="-122"/>
              </a:rPr>
              <a:t>截</a:t>
            </a:r>
            <a:r>
              <a:rPr sz="815" spc="5" dirty="0">
                <a:solidFill>
                  <a:srgbClr val="595757"/>
                </a:solidFill>
                <a:latin typeface="Arial Unicode MS" panose="020B0604020202020204" charset="-122"/>
                <a:cs typeface="Arial Unicode MS" panose="020B0604020202020204" charset="-122"/>
              </a:rPr>
              <a:t>，形成对供方有效压力传</a:t>
            </a:r>
            <a:r>
              <a:rPr sz="815" dirty="0">
                <a:solidFill>
                  <a:srgbClr val="595757"/>
                </a:solidFill>
                <a:latin typeface="Arial Unicode MS" panose="020B0604020202020204" charset="-122"/>
                <a:cs typeface="Arial Unicode MS" panose="020B0604020202020204" charset="-122"/>
              </a:rPr>
              <a:t>递</a:t>
            </a:r>
            <a:r>
              <a:rPr sz="815" spc="5" dirty="0">
                <a:solidFill>
                  <a:srgbClr val="595757"/>
                </a:solidFill>
                <a:latin typeface="Arial Unicode MS" panose="020B0604020202020204" charset="-122"/>
                <a:cs typeface="Arial Unicode MS" panose="020B0604020202020204" charset="-122"/>
              </a:rPr>
              <a:t>，促进供方环保管理能力 </a:t>
            </a:r>
            <a:r>
              <a:rPr sz="815" dirty="0">
                <a:solidFill>
                  <a:srgbClr val="595757"/>
                </a:solidFill>
                <a:latin typeface="Arial Unicode MS" panose="020B0604020202020204" charset="-122"/>
                <a:cs typeface="Arial Unicode MS" panose="020B0604020202020204" charset="-122"/>
              </a:rPr>
              <a:t>提升；</a:t>
            </a:r>
            <a:endParaRPr sz="815">
              <a:latin typeface="Arial Unicode MS" panose="020B0604020202020204" charset="-122"/>
              <a:cs typeface="Arial Unicode MS" panose="020B0604020202020204" charset="-122"/>
            </a:endParaRPr>
          </a:p>
        </p:txBody>
      </p:sp>
      <p:sp>
        <p:nvSpPr>
          <p:cNvPr id="27" name="object 27"/>
          <p:cNvSpPr/>
          <p:nvPr/>
        </p:nvSpPr>
        <p:spPr>
          <a:xfrm>
            <a:off x="2025054" y="4259642"/>
            <a:ext cx="479657" cy="479657"/>
          </a:xfrm>
          <a:custGeom>
            <a:avLst/>
            <a:gdLst/>
            <a:ahLst/>
            <a:cxnLst/>
            <a:rect l="l" t="t" r="r" b="b"/>
            <a:pathLst>
              <a:path w="528955" h="528954">
                <a:moveTo>
                  <a:pt x="264477" y="0"/>
                </a:moveTo>
                <a:lnTo>
                  <a:pt x="216938" y="4261"/>
                </a:lnTo>
                <a:lnTo>
                  <a:pt x="172194" y="16546"/>
                </a:lnTo>
                <a:lnTo>
                  <a:pt x="130992" y="36109"/>
                </a:lnTo>
                <a:lnTo>
                  <a:pt x="94079" y="62203"/>
                </a:lnTo>
                <a:lnTo>
                  <a:pt x="62203" y="94079"/>
                </a:lnTo>
                <a:lnTo>
                  <a:pt x="36109" y="130992"/>
                </a:lnTo>
                <a:lnTo>
                  <a:pt x="16546" y="172194"/>
                </a:lnTo>
                <a:lnTo>
                  <a:pt x="4261" y="216938"/>
                </a:lnTo>
                <a:lnTo>
                  <a:pt x="0" y="264477"/>
                </a:lnTo>
                <a:lnTo>
                  <a:pt x="4261" y="312019"/>
                </a:lnTo>
                <a:lnTo>
                  <a:pt x="16546" y="356765"/>
                </a:lnTo>
                <a:lnTo>
                  <a:pt x="36109" y="397968"/>
                </a:lnTo>
                <a:lnTo>
                  <a:pt x="62203" y="434880"/>
                </a:lnTo>
                <a:lnTo>
                  <a:pt x="94079" y="466756"/>
                </a:lnTo>
                <a:lnTo>
                  <a:pt x="130992" y="492847"/>
                </a:lnTo>
                <a:lnTo>
                  <a:pt x="172194" y="512409"/>
                </a:lnTo>
                <a:lnTo>
                  <a:pt x="216938" y="524694"/>
                </a:lnTo>
                <a:lnTo>
                  <a:pt x="264477" y="528955"/>
                </a:lnTo>
                <a:lnTo>
                  <a:pt x="312016" y="524694"/>
                </a:lnTo>
                <a:lnTo>
                  <a:pt x="356760" y="512409"/>
                </a:lnTo>
                <a:lnTo>
                  <a:pt x="397962" y="492847"/>
                </a:lnTo>
                <a:lnTo>
                  <a:pt x="434875" y="466756"/>
                </a:lnTo>
                <a:lnTo>
                  <a:pt x="466751" y="434880"/>
                </a:lnTo>
                <a:lnTo>
                  <a:pt x="492845" y="397968"/>
                </a:lnTo>
                <a:lnTo>
                  <a:pt x="512408" y="356765"/>
                </a:lnTo>
                <a:lnTo>
                  <a:pt x="524693" y="312019"/>
                </a:lnTo>
                <a:lnTo>
                  <a:pt x="528955" y="264477"/>
                </a:lnTo>
                <a:lnTo>
                  <a:pt x="524693" y="216938"/>
                </a:lnTo>
                <a:lnTo>
                  <a:pt x="512408" y="172194"/>
                </a:lnTo>
                <a:lnTo>
                  <a:pt x="492845" y="130992"/>
                </a:lnTo>
                <a:lnTo>
                  <a:pt x="466751" y="94079"/>
                </a:lnTo>
                <a:lnTo>
                  <a:pt x="434875" y="62203"/>
                </a:lnTo>
                <a:lnTo>
                  <a:pt x="397962" y="36109"/>
                </a:lnTo>
                <a:lnTo>
                  <a:pt x="356760" y="16546"/>
                </a:lnTo>
                <a:lnTo>
                  <a:pt x="312016" y="4261"/>
                </a:lnTo>
                <a:lnTo>
                  <a:pt x="264477" y="0"/>
                </a:lnTo>
                <a:close/>
              </a:path>
            </a:pathLst>
          </a:custGeom>
          <a:solidFill>
            <a:srgbClr val="0F7CC1"/>
          </a:solidFill>
        </p:spPr>
        <p:txBody>
          <a:bodyPr wrap="square" lIns="0" tIns="0" rIns="0" bIns="0" rtlCol="0"/>
          <a:lstStyle/>
          <a:p>
            <a:endParaRPr sz="1630"/>
          </a:p>
        </p:txBody>
      </p:sp>
      <p:sp>
        <p:nvSpPr>
          <p:cNvPr id="28" name="object 28"/>
          <p:cNvSpPr/>
          <p:nvPr/>
        </p:nvSpPr>
        <p:spPr>
          <a:xfrm>
            <a:off x="1988128" y="4225116"/>
            <a:ext cx="548755" cy="548755"/>
          </a:xfrm>
          <a:custGeom>
            <a:avLst/>
            <a:gdLst/>
            <a:ahLst/>
            <a:cxnLst/>
            <a:rect l="l" t="t" r="r" b="b"/>
            <a:pathLst>
              <a:path w="605155" h="605154">
                <a:moveTo>
                  <a:pt x="302526" y="605078"/>
                </a:moveTo>
                <a:lnTo>
                  <a:pt x="351598" y="601118"/>
                </a:lnTo>
                <a:lnTo>
                  <a:pt x="398148" y="589654"/>
                </a:lnTo>
                <a:lnTo>
                  <a:pt x="441555" y="571308"/>
                </a:lnTo>
                <a:lnTo>
                  <a:pt x="481195" y="546705"/>
                </a:lnTo>
                <a:lnTo>
                  <a:pt x="516445" y="516466"/>
                </a:lnTo>
                <a:lnTo>
                  <a:pt x="546683" y="481215"/>
                </a:lnTo>
                <a:lnTo>
                  <a:pt x="571285" y="441575"/>
                </a:lnTo>
                <a:lnTo>
                  <a:pt x="589630" y="398169"/>
                </a:lnTo>
                <a:lnTo>
                  <a:pt x="601093" y="351620"/>
                </a:lnTo>
                <a:lnTo>
                  <a:pt x="605053" y="302552"/>
                </a:lnTo>
                <a:lnTo>
                  <a:pt x="601093" y="253476"/>
                </a:lnTo>
                <a:lnTo>
                  <a:pt x="589630" y="206922"/>
                </a:lnTo>
                <a:lnTo>
                  <a:pt x="571285" y="163512"/>
                </a:lnTo>
                <a:lnTo>
                  <a:pt x="546683" y="123869"/>
                </a:lnTo>
                <a:lnTo>
                  <a:pt x="516445" y="88615"/>
                </a:lnTo>
                <a:lnTo>
                  <a:pt x="481195" y="58375"/>
                </a:lnTo>
                <a:lnTo>
                  <a:pt x="441555" y="33770"/>
                </a:lnTo>
                <a:lnTo>
                  <a:pt x="398148" y="15424"/>
                </a:lnTo>
                <a:lnTo>
                  <a:pt x="351598" y="3959"/>
                </a:lnTo>
                <a:lnTo>
                  <a:pt x="302526" y="0"/>
                </a:lnTo>
                <a:lnTo>
                  <a:pt x="253455" y="3959"/>
                </a:lnTo>
                <a:lnTo>
                  <a:pt x="206904" y="15424"/>
                </a:lnTo>
                <a:lnTo>
                  <a:pt x="163498" y="33770"/>
                </a:lnTo>
                <a:lnTo>
                  <a:pt x="123858" y="58375"/>
                </a:lnTo>
                <a:lnTo>
                  <a:pt x="88607" y="88615"/>
                </a:lnTo>
                <a:lnTo>
                  <a:pt x="58370" y="123869"/>
                </a:lnTo>
                <a:lnTo>
                  <a:pt x="33767" y="163512"/>
                </a:lnTo>
                <a:lnTo>
                  <a:pt x="15422" y="206922"/>
                </a:lnTo>
                <a:lnTo>
                  <a:pt x="3959" y="253476"/>
                </a:lnTo>
                <a:lnTo>
                  <a:pt x="0" y="302552"/>
                </a:lnTo>
                <a:lnTo>
                  <a:pt x="3959" y="351620"/>
                </a:lnTo>
                <a:lnTo>
                  <a:pt x="15422" y="398169"/>
                </a:lnTo>
                <a:lnTo>
                  <a:pt x="33767" y="441575"/>
                </a:lnTo>
                <a:lnTo>
                  <a:pt x="58370" y="481215"/>
                </a:lnTo>
                <a:lnTo>
                  <a:pt x="88607" y="516466"/>
                </a:lnTo>
                <a:lnTo>
                  <a:pt x="123858" y="546705"/>
                </a:lnTo>
                <a:lnTo>
                  <a:pt x="163498" y="571308"/>
                </a:lnTo>
                <a:lnTo>
                  <a:pt x="206904" y="589654"/>
                </a:lnTo>
                <a:lnTo>
                  <a:pt x="253455" y="601118"/>
                </a:lnTo>
                <a:lnTo>
                  <a:pt x="302526" y="605078"/>
                </a:lnTo>
                <a:close/>
              </a:path>
            </a:pathLst>
          </a:custGeom>
          <a:ln w="12699">
            <a:solidFill>
              <a:srgbClr val="0F7CC1"/>
            </a:solidFill>
          </a:ln>
        </p:spPr>
        <p:txBody>
          <a:bodyPr wrap="square" lIns="0" tIns="0" rIns="0" bIns="0" rtlCol="0"/>
          <a:lstStyle/>
          <a:p>
            <a:endParaRPr sz="1630"/>
          </a:p>
        </p:txBody>
      </p:sp>
      <p:sp>
        <p:nvSpPr>
          <p:cNvPr id="29" name="object 29"/>
          <p:cNvSpPr/>
          <p:nvPr/>
        </p:nvSpPr>
        <p:spPr>
          <a:xfrm>
            <a:off x="1939247" y="4177571"/>
            <a:ext cx="287909" cy="303456"/>
          </a:xfrm>
          <a:custGeom>
            <a:avLst/>
            <a:gdLst/>
            <a:ahLst/>
            <a:cxnLst/>
            <a:rect l="l" t="t" r="r" b="b"/>
            <a:pathLst>
              <a:path w="317500" h="334645">
                <a:moveTo>
                  <a:pt x="316992" y="0"/>
                </a:moveTo>
                <a:lnTo>
                  <a:pt x="270970" y="7873"/>
                </a:lnTo>
                <a:lnTo>
                  <a:pt x="227173" y="21462"/>
                </a:lnTo>
                <a:lnTo>
                  <a:pt x="186006" y="40361"/>
                </a:lnTo>
                <a:lnTo>
                  <a:pt x="147874" y="64165"/>
                </a:lnTo>
                <a:lnTo>
                  <a:pt x="113183" y="92468"/>
                </a:lnTo>
                <a:lnTo>
                  <a:pt x="82338" y="124864"/>
                </a:lnTo>
                <a:lnTo>
                  <a:pt x="55745" y="160949"/>
                </a:lnTo>
                <a:lnTo>
                  <a:pt x="33809" y="200317"/>
                </a:lnTo>
                <a:lnTo>
                  <a:pt x="16936" y="242561"/>
                </a:lnTo>
                <a:lnTo>
                  <a:pt x="5531" y="287278"/>
                </a:lnTo>
                <a:lnTo>
                  <a:pt x="0" y="334060"/>
                </a:lnTo>
              </a:path>
            </a:pathLst>
          </a:custGeom>
          <a:ln w="12700">
            <a:solidFill>
              <a:srgbClr val="0F7CC1"/>
            </a:solidFill>
            <a:prstDash val="dot"/>
          </a:ln>
        </p:spPr>
        <p:txBody>
          <a:bodyPr wrap="square" lIns="0" tIns="0" rIns="0" bIns="0" rtlCol="0"/>
          <a:lstStyle/>
          <a:p>
            <a:endParaRPr sz="1630"/>
          </a:p>
        </p:txBody>
      </p:sp>
      <p:sp>
        <p:nvSpPr>
          <p:cNvPr id="30" name="object 30"/>
          <p:cNvSpPr/>
          <p:nvPr/>
        </p:nvSpPr>
        <p:spPr>
          <a:xfrm>
            <a:off x="2260306" y="4175828"/>
            <a:ext cx="0" cy="0"/>
          </a:xfrm>
          <a:custGeom>
            <a:avLst/>
            <a:gdLst/>
            <a:ahLst/>
            <a:cxnLst/>
            <a:rect l="l" t="t" r="r" b="b"/>
            <a:pathLst>
              <a:path>
                <a:moveTo>
                  <a:pt x="0" y="0"/>
                </a:moveTo>
                <a:lnTo>
                  <a:pt x="0" y="0"/>
                </a:lnTo>
              </a:path>
            </a:pathLst>
          </a:custGeom>
          <a:ln w="12700">
            <a:solidFill>
              <a:srgbClr val="0F7CC1"/>
            </a:solidFill>
          </a:ln>
        </p:spPr>
        <p:txBody>
          <a:bodyPr wrap="square" lIns="0" tIns="0" rIns="0" bIns="0" rtlCol="0"/>
          <a:lstStyle/>
          <a:p>
            <a:endParaRPr sz="1630"/>
          </a:p>
        </p:txBody>
      </p:sp>
      <p:sp>
        <p:nvSpPr>
          <p:cNvPr id="31" name="object 31"/>
          <p:cNvSpPr/>
          <p:nvPr/>
        </p:nvSpPr>
        <p:spPr>
          <a:xfrm>
            <a:off x="1938814" y="4497319"/>
            <a:ext cx="0" cy="0"/>
          </a:xfrm>
          <a:custGeom>
            <a:avLst/>
            <a:gdLst/>
            <a:ahLst/>
            <a:cxnLst/>
            <a:rect l="l" t="t" r="r" b="b"/>
            <a:pathLst>
              <a:path>
                <a:moveTo>
                  <a:pt x="0" y="0"/>
                </a:moveTo>
                <a:lnTo>
                  <a:pt x="0" y="0"/>
                </a:lnTo>
              </a:path>
            </a:pathLst>
          </a:custGeom>
          <a:ln w="12700">
            <a:solidFill>
              <a:srgbClr val="0F7CC1"/>
            </a:solidFill>
          </a:ln>
        </p:spPr>
        <p:txBody>
          <a:bodyPr wrap="square" lIns="0" tIns="0" rIns="0" bIns="0" rtlCol="0"/>
          <a:lstStyle/>
          <a:p>
            <a:endParaRPr sz="1630"/>
          </a:p>
        </p:txBody>
      </p:sp>
      <p:sp>
        <p:nvSpPr>
          <p:cNvPr id="32" name="object 32"/>
          <p:cNvSpPr/>
          <p:nvPr/>
        </p:nvSpPr>
        <p:spPr>
          <a:xfrm>
            <a:off x="2262457" y="4175822"/>
            <a:ext cx="324186" cy="324186"/>
          </a:xfrm>
          <a:custGeom>
            <a:avLst/>
            <a:gdLst/>
            <a:ahLst/>
            <a:cxnLst/>
            <a:rect l="l" t="t" r="r" b="b"/>
            <a:pathLst>
              <a:path w="357505" h="357504">
                <a:moveTo>
                  <a:pt x="356908" y="356920"/>
                </a:moveTo>
                <a:lnTo>
                  <a:pt x="353649" y="308489"/>
                </a:lnTo>
                <a:lnTo>
                  <a:pt x="344159" y="262038"/>
                </a:lnTo>
                <a:lnTo>
                  <a:pt x="328860" y="217993"/>
                </a:lnTo>
                <a:lnTo>
                  <a:pt x="308180" y="176778"/>
                </a:lnTo>
                <a:lnTo>
                  <a:pt x="282542" y="138819"/>
                </a:lnTo>
                <a:lnTo>
                  <a:pt x="252372" y="104541"/>
                </a:lnTo>
                <a:lnTo>
                  <a:pt x="218096" y="74370"/>
                </a:lnTo>
                <a:lnTo>
                  <a:pt x="180139" y="48731"/>
                </a:lnTo>
                <a:lnTo>
                  <a:pt x="138925" y="28049"/>
                </a:lnTo>
                <a:lnTo>
                  <a:pt x="94880" y="12749"/>
                </a:lnTo>
                <a:lnTo>
                  <a:pt x="48430" y="3258"/>
                </a:lnTo>
                <a:lnTo>
                  <a:pt x="0" y="0"/>
                </a:lnTo>
              </a:path>
            </a:pathLst>
          </a:custGeom>
          <a:ln w="12700">
            <a:solidFill>
              <a:srgbClr val="0F7CC1"/>
            </a:solidFill>
          </a:ln>
        </p:spPr>
        <p:txBody>
          <a:bodyPr wrap="square" lIns="0" tIns="0" rIns="0" bIns="0" rtlCol="0"/>
          <a:lstStyle/>
          <a:p>
            <a:endParaRPr sz="1630"/>
          </a:p>
        </p:txBody>
      </p:sp>
      <p:sp>
        <p:nvSpPr>
          <p:cNvPr id="33" name="object 33"/>
          <p:cNvSpPr/>
          <p:nvPr/>
        </p:nvSpPr>
        <p:spPr>
          <a:xfrm>
            <a:off x="2298222" y="4518447"/>
            <a:ext cx="287909" cy="303456"/>
          </a:xfrm>
          <a:custGeom>
            <a:avLst/>
            <a:gdLst/>
            <a:ahLst/>
            <a:cxnLst/>
            <a:rect l="l" t="t" r="r" b="b"/>
            <a:pathLst>
              <a:path w="317500" h="334645">
                <a:moveTo>
                  <a:pt x="0" y="334060"/>
                </a:moveTo>
                <a:lnTo>
                  <a:pt x="46021" y="326187"/>
                </a:lnTo>
                <a:lnTo>
                  <a:pt x="89818" y="312598"/>
                </a:lnTo>
                <a:lnTo>
                  <a:pt x="130985" y="293699"/>
                </a:lnTo>
                <a:lnTo>
                  <a:pt x="169117" y="269895"/>
                </a:lnTo>
                <a:lnTo>
                  <a:pt x="203808" y="241592"/>
                </a:lnTo>
                <a:lnTo>
                  <a:pt x="234653" y="209195"/>
                </a:lnTo>
                <a:lnTo>
                  <a:pt x="261246" y="173111"/>
                </a:lnTo>
                <a:lnTo>
                  <a:pt x="283182" y="133743"/>
                </a:lnTo>
                <a:lnTo>
                  <a:pt x="300055" y="91498"/>
                </a:lnTo>
                <a:lnTo>
                  <a:pt x="311460" y="46782"/>
                </a:lnTo>
                <a:lnTo>
                  <a:pt x="316992" y="0"/>
                </a:lnTo>
              </a:path>
            </a:pathLst>
          </a:custGeom>
          <a:ln w="12700">
            <a:solidFill>
              <a:srgbClr val="0F7CC1"/>
            </a:solidFill>
            <a:prstDash val="dot"/>
          </a:ln>
        </p:spPr>
        <p:txBody>
          <a:bodyPr wrap="square" lIns="0" tIns="0" rIns="0" bIns="0" rtlCol="0"/>
          <a:lstStyle/>
          <a:p>
            <a:endParaRPr sz="1630"/>
          </a:p>
        </p:txBody>
      </p:sp>
      <p:sp>
        <p:nvSpPr>
          <p:cNvPr id="34" name="object 34"/>
          <p:cNvSpPr/>
          <p:nvPr/>
        </p:nvSpPr>
        <p:spPr>
          <a:xfrm>
            <a:off x="2264612" y="4823118"/>
            <a:ext cx="0" cy="0"/>
          </a:xfrm>
          <a:custGeom>
            <a:avLst/>
            <a:gdLst/>
            <a:ahLst/>
            <a:cxnLst/>
            <a:rect l="l" t="t" r="r" b="b"/>
            <a:pathLst>
              <a:path>
                <a:moveTo>
                  <a:pt x="0" y="0"/>
                </a:moveTo>
                <a:lnTo>
                  <a:pt x="0" y="0"/>
                </a:lnTo>
              </a:path>
            </a:pathLst>
          </a:custGeom>
          <a:ln w="12700">
            <a:solidFill>
              <a:srgbClr val="0F7CC1"/>
            </a:solidFill>
          </a:ln>
        </p:spPr>
        <p:txBody>
          <a:bodyPr wrap="square" lIns="0" tIns="0" rIns="0" bIns="0" rtlCol="0"/>
          <a:lstStyle/>
          <a:p>
            <a:endParaRPr sz="1630"/>
          </a:p>
        </p:txBody>
      </p:sp>
      <p:sp>
        <p:nvSpPr>
          <p:cNvPr id="35" name="object 35"/>
          <p:cNvSpPr/>
          <p:nvPr/>
        </p:nvSpPr>
        <p:spPr>
          <a:xfrm>
            <a:off x="2586102" y="4501627"/>
            <a:ext cx="0" cy="0"/>
          </a:xfrm>
          <a:custGeom>
            <a:avLst/>
            <a:gdLst/>
            <a:ahLst/>
            <a:cxnLst/>
            <a:rect l="l" t="t" r="r" b="b"/>
            <a:pathLst>
              <a:path>
                <a:moveTo>
                  <a:pt x="0" y="0"/>
                </a:moveTo>
                <a:lnTo>
                  <a:pt x="0" y="0"/>
                </a:lnTo>
              </a:path>
            </a:pathLst>
          </a:custGeom>
          <a:ln w="12700">
            <a:solidFill>
              <a:srgbClr val="0F7CC1"/>
            </a:solidFill>
          </a:ln>
        </p:spPr>
        <p:txBody>
          <a:bodyPr wrap="square" lIns="0" tIns="0" rIns="0" bIns="0" rtlCol="0"/>
          <a:lstStyle/>
          <a:p>
            <a:endParaRPr sz="1630"/>
          </a:p>
        </p:txBody>
      </p:sp>
      <p:sp>
        <p:nvSpPr>
          <p:cNvPr id="36" name="object 36"/>
          <p:cNvSpPr/>
          <p:nvPr/>
        </p:nvSpPr>
        <p:spPr>
          <a:xfrm>
            <a:off x="1938816" y="4499468"/>
            <a:ext cx="324186" cy="324186"/>
          </a:xfrm>
          <a:custGeom>
            <a:avLst/>
            <a:gdLst/>
            <a:ahLst/>
            <a:cxnLst/>
            <a:rect l="l" t="t" r="r" b="b"/>
            <a:pathLst>
              <a:path w="357505" h="357504">
                <a:moveTo>
                  <a:pt x="0" y="0"/>
                </a:moveTo>
                <a:lnTo>
                  <a:pt x="3258" y="48430"/>
                </a:lnTo>
                <a:lnTo>
                  <a:pt x="12748" y="94881"/>
                </a:lnTo>
                <a:lnTo>
                  <a:pt x="28047" y="138927"/>
                </a:lnTo>
                <a:lnTo>
                  <a:pt x="48728" y="180142"/>
                </a:lnTo>
                <a:lnTo>
                  <a:pt x="74365" y="218101"/>
                </a:lnTo>
                <a:lnTo>
                  <a:pt x="104535" y="252379"/>
                </a:lnTo>
                <a:lnTo>
                  <a:pt x="138811" y="282550"/>
                </a:lnTo>
                <a:lnTo>
                  <a:pt x="176768" y="308189"/>
                </a:lnTo>
                <a:lnTo>
                  <a:pt x="217982" y="328871"/>
                </a:lnTo>
                <a:lnTo>
                  <a:pt x="262027" y="344170"/>
                </a:lnTo>
                <a:lnTo>
                  <a:pt x="308477" y="353662"/>
                </a:lnTo>
                <a:lnTo>
                  <a:pt x="356908" y="356920"/>
                </a:lnTo>
              </a:path>
            </a:pathLst>
          </a:custGeom>
          <a:ln w="12700">
            <a:solidFill>
              <a:srgbClr val="0F7CC1"/>
            </a:solidFill>
          </a:ln>
        </p:spPr>
        <p:txBody>
          <a:bodyPr wrap="square" lIns="0" tIns="0" rIns="0" bIns="0" rtlCol="0"/>
          <a:lstStyle/>
          <a:p>
            <a:endParaRPr sz="1630"/>
          </a:p>
        </p:txBody>
      </p:sp>
      <p:sp>
        <p:nvSpPr>
          <p:cNvPr id="37" name="object 37"/>
          <p:cNvSpPr/>
          <p:nvPr/>
        </p:nvSpPr>
        <p:spPr>
          <a:xfrm>
            <a:off x="2594645" y="4499468"/>
            <a:ext cx="99041" cy="0"/>
          </a:xfrm>
          <a:custGeom>
            <a:avLst/>
            <a:gdLst/>
            <a:ahLst/>
            <a:cxnLst/>
            <a:rect l="l" t="t" r="r" b="b"/>
            <a:pathLst>
              <a:path w="109219">
                <a:moveTo>
                  <a:pt x="0" y="0"/>
                </a:moveTo>
                <a:lnTo>
                  <a:pt x="108864" y="0"/>
                </a:lnTo>
              </a:path>
            </a:pathLst>
          </a:custGeom>
          <a:ln w="12700">
            <a:solidFill>
              <a:srgbClr val="0F7CC1"/>
            </a:solidFill>
          </a:ln>
        </p:spPr>
        <p:txBody>
          <a:bodyPr wrap="square" lIns="0" tIns="0" rIns="0" bIns="0" rtlCol="0"/>
          <a:lstStyle/>
          <a:p>
            <a:endParaRPr sz="1630"/>
          </a:p>
        </p:txBody>
      </p:sp>
      <p:sp>
        <p:nvSpPr>
          <p:cNvPr id="38" name="object 38"/>
          <p:cNvSpPr/>
          <p:nvPr/>
        </p:nvSpPr>
        <p:spPr>
          <a:xfrm>
            <a:off x="2647241" y="4456583"/>
            <a:ext cx="46641" cy="85797"/>
          </a:xfrm>
          <a:custGeom>
            <a:avLst/>
            <a:gdLst/>
            <a:ahLst/>
            <a:cxnLst/>
            <a:rect l="l" t="t" r="r" b="b"/>
            <a:pathLst>
              <a:path w="51434" h="94614">
                <a:moveTo>
                  <a:pt x="0" y="0"/>
                </a:moveTo>
                <a:lnTo>
                  <a:pt x="50863" y="47294"/>
                </a:lnTo>
                <a:lnTo>
                  <a:pt x="0" y="94576"/>
                </a:lnTo>
              </a:path>
            </a:pathLst>
          </a:custGeom>
          <a:ln w="12700">
            <a:solidFill>
              <a:srgbClr val="0F7CC1"/>
            </a:solidFill>
          </a:ln>
        </p:spPr>
        <p:txBody>
          <a:bodyPr wrap="square" lIns="0" tIns="0" rIns="0" bIns="0" rtlCol="0"/>
          <a:lstStyle/>
          <a:p>
            <a:endParaRPr sz="1630"/>
          </a:p>
        </p:txBody>
      </p:sp>
      <p:sp>
        <p:nvSpPr>
          <p:cNvPr id="39" name="object 39"/>
          <p:cNvSpPr txBox="1"/>
          <p:nvPr/>
        </p:nvSpPr>
        <p:spPr>
          <a:xfrm>
            <a:off x="2048200" y="4423690"/>
            <a:ext cx="437622" cy="136525"/>
          </a:xfrm>
          <a:prstGeom prst="rect">
            <a:avLst/>
          </a:prstGeom>
        </p:spPr>
        <p:txBody>
          <a:bodyPr vert="horz" wrap="square" lIns="0" tIns="11516" rIns="0" bIns="0" rtlCol="0">
            <a:spAutoFit/>
          </a:bodyPr>
          <a:lstStyle/>
          <a:p>
            <a:pPr marL="12700">
              <a:lnSpc>
                <a:spcPct val="100000"/>
              </a:lnSpc>
              <a:spcBef>
                <a:spcPts val="100"/>
              </a:spcBef>
            </a:pPr>
            <a:r>
              <a:rPr sz="815" b="1" dirty="0">
                <a:solidFill>
                  <a:srgbClr val="FFFFFF"/>
                </a:solidFill>
                <a:latin typeface="Microsoft JhengHei" panose="020B0604030504040204" charset="-120"/>
                <a:cs typeface="Microsoft JhengHei" panose="020B0604030504040204" charset="-120"/>
              </a:rPr>
              <a:t>来料检测</a:t>
            </a:r>
            <a:endParaRPr sz="815">
              <a:latin typeface="Microsoft JhengHei" panose="020B0604030504040204" charset="-120"/>
              <a:cs typeface="Microsoft JhengHei" panose="020B0604030504040204" charset="-120"/>
            </a:endParaRPr>
          </a:p>
        </p:txBody>
      </p:sp>
      <p:sp>
        <p:nvSpPr>
          <p:cNvPr id="40" name="object 40"/>
          <p:cNvSpPr txBox="1"/>
          <p:nvPr/>
        </p:nvSpPr>
        <p:spPr>
          <a:xfrm>
            <a:off x="2814467" y="5327117"/>
            <a:ext cx="3118058" cy="690245"/>
          </a:xfrm>
          <a:prstGeom prst="rect">
            <a:avLst/>
          </a:prstGeom>
          <a:solidFill>
            <a:srgbClr val="C8D6ED"/>
          </a:solidFill>
        </p:spPr>
        <p:txBody>
          <a:bodyPr vert="horz" wrap="square" lIns="0" tIns="59885" rIns="0" bIns="0" rtlCol="0">
            <a:spAutoFit/>
          </a:bodyPr>
          <a:lstStyle/>
          <a:p>
            <a:pPr marL="280035" marR="158750" algn="just">
              <a:lnSpc>
                <a:spcPct val="167000"/>
              </a:lnSpc>
              <a:spcBef>
                <a:spcPts val="520"/>
              </a:spcBef>
            </a:pPr>
            <a:r>
              <a:rPr sz="815" spc="5" dirty="0">
                <a:solidFill>
                  <a:srgbClr val="595757"/>
                </a:solidFill>
                <a:latin typeface="Arial Unicode MS" panose="020B0604020202020204" charset="-122"/>
                <a:cs typeface="Arial Unicode MS" panose="020B0604020202020204" charset="-122"/>
              </a:rPr>
              <a:t>公司还通过绿色环保供应商高层大会和供应商环保专项赋能 </a:t>
            </a:r>
            <a:r>
              <a:rPr sz="815" spc="25" dirty="0">
                <a:solidFill>
                  <a:srgbClr val="595757"/>
                </a:solidFill>
                <a:latin typeface="Arial Unicode MS" panose="020B0604020202020204" charset="-122"/>
                <a:cs typeface="Arial Unicode MS" panose="020B0604020202020204" charset="-122"/>
              </a:rPr>
              <a:t>培</a:t>
            </a:r>
            <a:r>
              <a:rPr sz="815" dirty="0">
                <a:solidFill>
                  <a:srgbClr val="595757"/>
                </a:solidFill>
                <a:latin typeface="Arial Unicode MS" panose="020B0604020202020204" charset="-122"/>
                <a:cs typeface="Arial Unicode MS" panose="020B0604020202020204" charset="-122"/>
              </a:rPr>
              <a:t>训</a:t>
            </a:r>
            <a:r>
              <a:rPr sz="815" spc="25" dirty="0">
                <a:solidFill>
                  <a:srgbClr val="595757"/>
                </a:solidFill>
                <a:latin typeface="Arial Unicode MS" panose="020B0604020202020204" charset="-122"/>
                <a:cs typeface="Arial Unicode MS" panose="020B0604020202020204" charset="-122"/>
              </a:rPr>
              <a:t>，不断强化供应商专业能</a:t>
            </a:r>
            <a:r>
              <a:rPr sz="815" dirty="0">
                <a:solidFill>
                  <a:srgbClr val="595757"/>
                </a:solidFill>
                <a:latin typeface="Arial Unicode MS" panose="020B0604020202020204" charset="-122"/>
                <a:cs typeface="Arial Unicode MS" panose="020B0604020202020204" charset="-122"/>
              </a:rPr>
              <a:t>力</a:t>
            </a:r>
            <a:r>
              <a:rPr sz="815" spc="-5" dirty="0">
                <a:solidFill>
                  <a:srgbClr val="595757"/>
                </a:solidFill>
                <a:latin typeface="Arial Unicode MS" panose="020B0604020202020204" charset="-122"/>
                <a:cs typeface="Arial Unicode MS" panose="020B0604020202020204" charset="-122"/>
              </a:rPr>
              <a:t>，2023年</a:t>
            </a:r>
            <a:r>
              <a:rPr sz="815" spc="25" dirty="0">
                <a:solidFill>
                  <a:srgbClr val="595757"/>
                </a:solidFill>
                <a:latin typeface="Arial Unicode MS" panose="020B0604020202020204" charset="-122"/>
                <a:cs typeface="Arial Unicode MS" panose="020B0604020202020204" charset="-122"/>
              </a:rPr>
              <a:t>完</a:t>
            </a:r>
            <a:r>
              <a:rPr sz="815" dirty="0">
                <a:solidFill>
                  <a:srgbClr val="595757"/>
                </a:solidFill>
                <a:latin typeface="Arial Unicode MS" panose="020B0604020202020204" charset="-122"/>
                <a:cs typeface="Arial Unicode MS" panose="020B0604020202020204" charset="-122"/>
              </a:rPr>
              <a:t>成</a:t>
            </a:r>
            <a:r>
              <a:rPr sz="815" spc="-40" dirty="0">
                <a:solidFill>
                  <a:srgbClr val="595757"/>
                </a:solidFill>
                <a:latin typeface="Arial Unicode MS" panose="020B0604020202020204" charset="-122"/>
                <a:cs typeface="Arial Unicode MS" panose="020B0604020202020204" charset="-122"/>
              </a:rPr>
              <a:t> </a:t>
            </a:r>
            <a:r>
              <a:rPr lang="en-US" sz="815" spc="-5" dirty="0">
                <a:solidFill>
                  <a:srgbClr val="595757"/>
                </a:solidFill>
                <a:latin typeface="Arial Unicode MS" panose="020B0604020202020204" charset="-122"/>
                <a:cs typeface="Arial Unicode MS" panose="020B0604020202020204" charset="-122"/>
              </a:rPr>
              <a:t>20</a:t>
            </a:r>
            <a:r>
              <a:rPr sz="815" spc="-40" dirty="0">
                <a:solidFill>
                  <a:srgbClr val="595757"/>
                </a:solidFill>
                <a:latin typeface="Arial Unicode MS" panose="020B0604020202020204" charset="-122"/>
                <a:cs typeface="Arial Unicode MS" panose="020B0604020202020204" charset="-122"/>
              </a:rPr>
              <a:t> </a:t>
            </a:r>
            <a:r>
              <a:rPr sz="815" spc="25" dirty="0">
                <a:solidFill>
                  <a:srgbClr val="595757"/>
                </a:solidFill>
                <a:latin typeface="Arial Unicode MS" panose="020B0604020202020204" charset="-122"/>
                <a:cs typeface="Arial Unicode MS" panose="020B0604020202020204" charset="-122"/>
              </a:rPr>
              <a:t>家供应</a:t>
            </a:r>
            <a:r>
              <a:rPr sz="815" dirty="0">
                <a:solidFill>
                  <a:srgbClr val="595757"/>
                </a:solidFill>
                <a:latin typeface="Arial Unicode MS" panose="020B0604020202020204" charset="-122"/>
                <a:cs typeface="Arial Unicode MS" panose="020B0604020202020204" charset="-122"/>
              </a:rPr>
              <a:t>商培训。</a:t>
            </a:r>
            <a:endParaRPr sz="815">
              <a:latin typeface="Arial Unicode MS" panose="020B0604020202020204" charset="-122"/>
              <a:cs typeface="Arial Unicode MS" panose="020B0604020202020204" charset="-122"/>
            </a:endParaRPr>
          </a:p>
        </p:txBody>
      </p:sp>
      <p:sp>
        <p:nvSpPr>
          <p:cNvPr id="41" name="object 41"/>
          <p:cNvSpPr/>
          <p:nvPr/>
        </p:nvSpPr>
        <p:spPr>
          <a:xfrm>
            <a:off x="2025054" y="5501856"/>
            <a:ext cx="479657" cy="479657"/>
          </a:xfrm>
          <a:custGeom>
            <a:avLst/>
            <a:gdLst/>
            <a:ahLst/>
            <a:cxnLst/>
            <a:rect l="l" t="t" r="r" b="b"/>
            <a:pathLst>
              <a:path w="528955" h="528954">
                <a:moveTo>
                  <a:pt x="264477" y="0"/>
                </a:moveTo>
                <a:lnTo>
                  <a:pt x="216938" y="4261"/>
                </a:lnTo>
                <a:lnTo>
                  <a:pt x="172194" y="16546"/>
                </a:lnTo>
                <a:lnTo>
                  <a:pt x="130992" y="36109"/>
                </a:lnTo>
                <a:lnTo>
                  <a:pt x="94079" y="62203"/>
                </a:lnTo>
                <a:lnTo>
                  <a:pt x="62203" y="94079"/>
                </a:lnTo>
                <a:lnTo>
                  <a:pt x="36109" y="130992"/>
                </a:lnTo>
                <a:lnTo>
                  <a:pt x="16546" y="172194"/>
                </a:lnTo>
                <a:lnTo>
                  <a:pt x="4261" y="216938"/>
                </a:lnTo>
                <a:lnTo>
                  <a:pt x="0" y="264477"/>
                </a:lnTo>
                <a:lnTo>
                  <a:pt x="4261" y="312019"/>
                </a:lnTo>
                <a:lnTo>
                  <a:pt x="16546" y="356765"/>
                </a:lnTo>
                <a:lnTo>
                  <a:pt x="36109" y="397968"/>
                </a:lnTo>
                <a:lnTo>
                  <a:pt x="62203" y="434880"/>
                </a:lnTo>
                <a:lnTo>
                  <a:pt x="94079" y="466756"/>
                </a:lnTo>
                <a:lnTo>
                  <a:pt x="130992" y="492847"/>
                </a:lnTo>
                <a:lnTo>
                  <a:pt x="172194" y="512409"/>
                </a:lnTo>
                <a:lnTo>
                  <a:pt x="216938" y="524694"/>
                </a:lnTo>
                <a:lnTo>
                  <a:pt x="264477" y="528954"/>
                </a:lnTo>
                <a:lnTo>
                  <a:pt x="312016" y="524694"/>
                </a:lnTo>
                <a:lnTo>
                  <a:pt x="356760" y="512409"/>
                </a:lnTo>
                <a:lnTo>
                  <a:pt x="397962" y="492847"/>
                </a:lnTo>
                <a:lnTo>
                  <a:pt x="434875" y="466756"/>
                </a:lnTo>
                <a:lnTo>
                  <a:pt x="466751" y="434880"/>
                </a:lnTo>
                <a:lnTo>
                  <a:pt x="492845" y="397968"/>
                </a:lnTo>
                <a:lnTo>
                  <a:pt x="512408" y="356765"/>
                </a:lnTo>
                <a:lnTo>
                  <a:pt x="524693" y="312019"/>
                </a:lnTo>
                <a:lnTo>
                  <a:pt x="528955" y="264477"/>
                </a:lnTo>
                <a:lnTo>
                  <a:pt x="524693" y="216938"/>
                </a:lnTo>
                <a:lnTo>
                  <a:pt x="512408" y="172194"/>
                </a:lnTo>
                <a:lnTo>
                  <a:pt x="492845" y="130992"/>
                </a:lnTo>
                <a:lnTo>
                  <a:pt x="466751" y="94079"/>
                </a:lnTo>
                <a:lnTo>
                  <a:pt x="434875" y="62203"/>
                </a:lnTo>
                <a:lnTo>
                  <a:pt x="397962" y="36109"/>
                </a:lnTo>
                <a:lnTo>
                  <a:pt x="356760" y="16546"/>
                </a:lnTo>
                <a:lnTo>
                  <a:pt x="312016" y="4261"/>
                </a:lnTo>
                <a:lnTo>
                  <a:pt x="264477" y="0"/>
                </a:lnTo>
                <a:close/>
              </a:path>
            </a:pathLst>
          </a:custGeom>
          <a:solidFill>
            <a:srgbClr val="0F7CC1"/>
          </a:solidFill>
        </p:spPr>
        <p:txBody>
          <a:bodyPr wrap="square" lIns="0" tIns="0" rIns="0" bIns="0" rtlCol="0"/>
          <a:lstStyle/>
          <a:p>
            <a:endParaRPr sz="1630"/>
          </a:p>
        </p:txBody>
      </p:sp>
      <p:sp>
        <p:nvSpPr>
          <p:cNvPr id="42" name="object 42"/>
          <p:cNvSpPr/>
          <p:nvPr/>
        </p:nvSpPr>
        <p:spPr>
          <a:xfrm>
            <a:off x="1988128" y="5467344"/>
            <a:ext cx="548755" cy="548755"/>
          </a:xfrm>
          <a:custGeom>
            <a:avLst/>
            <a:gdLst/>
            <a:ahLst/>
            <a:cxnLst/>
            <a:rect l="l" t="t" r="r" b="b"/>
            <a:pathLst>
              <a:path w="605155" h="605154">
                <a:moveTo>
                  <a:pt x="302526" y="605078"/>
                </a:moveTo>
                <a:lnTo>
                  <a:pt x="351598" y="601118"/>
                </a:lnTo>
                <a:lnTo>
                  <a:pt x="398148" y="589654"/>
                </a:lnTo>
                <a:lnTo>
                  <a:pt x="441555" y="571308"/>
                </a:lnTo>
                <a:lnTo>
                  <a:pt x="481195" y="546704"/>
                </a:lnTo>
                <a:lnTo>
                  <a:pt x="516445" y="516464"/>
                </a:lnTo>
                <a:lnTo>
                  <a:pt x="546683" y="481212"/>
                </a:lnTo>
                <a:lnTo>
                  <a:pt x="571285" y="441570"/>
                </a:lnTo>
                <a:lnTo>
                  <a:pt x="589630" y="398162"/>
                </a:lnTo>
                <a:lnTo>
                  <a:pt x="601093" y="351611"/>
                </a:lnTo>
                <a:lnTo>
                  <a:pt x="605053" y="302539"/>
                </a:lnTo>
                <a:lnTo>
                  <a:pt x="601093" y="253464"/>
                </a:lnTo>
                <a:lnTo>
                  <a:pt x="589630" y="206911"/>
                </a:lnTo>
                <a:lnTo>
                  <a:pt x="571285" y="163502"/>
                </a:lnTo>
                <a:lnTo>
                  <a:pt x="546683" y="123860"/>
                </a:lnTo>
                <a:lnTo>
                  <a:pt x="516445" y="88609"/>
                </a:lnTo>
                <a:lnTo>
                  <a:pt x="481195" y="58370"/>
                </a:lnTo>
                <a:lnTo>
                  <a:pt x="441555" y="33767"/>
                </a:lnTo>
                <a:lnTo>
                  <a:pt x="398148" y="15423"/>
                </a:lnTo>
                <a:lnTo>
                  <a:pt x="351598" y="3959"/>
                </a:lnTo>
                <a:lnTo>
                  <a:pt x="302526" y="0"/>
                </a:lnTo>
                <a:lnTo>
                  <a:pt x="253455" y="3959"/>
                </a:lnTo>
                <a:lnTo>
                  <a:pt x="206904" y="15423"/>
                </a:lnTo>
                <a:lnTo>
                  <a:pt x="163498" y="33767"/>
                </a:lnTo>
                <a:lnTo>
                  <a:pt x="123858" y="58370"/>
                </a:lnTo>
                <a:lnTo>
                  <a:pt x="88607" y="88609"/>
                </a:lnTo>
                <a:lnTo>
                  <a:pt x="58370" y="123860"/>
                </a:lnTo>
                <a:lnTo>
                  <a:pt x="33767" y="163502"/>
                </a:lnTo>
                <a:lnTo>
                  <a:pt x="15422" y="206911"/>
                </a:lnTo>
                <a:lnTo>
                  <a:pt x="3959" y="253464"/>
                </a:lnTo>
                <a:lnTo>
                  <a:pt x="0" y="302539"/>
                </a:lnTo>
                <a:lnTo>
                  <a:pt x="3959" y="351611"/>
                </a:lnTo>
                <a:lnTo>
                  <a:pt x="15422" y="398162"/>
                </a:lnTo>
                <a:lnTo>
                  <a:pt x="33767" y="441570"/>
                </a:lnTo>
                <a:lnTo>
                  <a:pt x="58370" y="481212"/>
                </a:lnTo>
                <a:lnTo>
                  <a:pt x="88607" y="516464"/>
                </a:lnTo>
                <a:lnTo>
                  <a:pt x="123858" y="546704"/>
                </a:lnTo>
                <a:lnTo>
                  <a:pt x="163498" y="571308"/>
                </a:lnTo>
                <a:lnTo>
                  <a:pt x="206904" y="589654"/>
                </a:lnTo>
                <a:lnTo>
                  <a:pt x="253455" y="601118"/>
                </a:lnTo>
                <a:lnTo>
                  <a:pt x="302526" y="605078"/>
                </a:lnTo>
                <a:close/>
              </a:path>
            </a:pathLst>
          </a:custGeom>
          <a:ln w="12699">
            <a:solidFill>
              <a:srgbClr val="0F7CC1"/>
            </a:solidFill>
          </a:ln>
        </p:spPr>
        <p:txBody>
          <a:bodyPr wrap="square" lIns="0" tIns="0" rIns="0" bIns="0" rtlCol="0"/>
          <a:lstStyle/>
          <a:p>
            <a:endParaRPr sz="1630"/>
          </a:p>
        </p:txBody>
      </p:sp>
      <p:sp>
        <p:nvSpPr>
          <p:cNvPr id="43" name="object 43"/>
          <p:cNvSpPr/>
          <p:nvPr/>
        </p:nvSpPr>
        <p:spPr>
          <a:xfrm>
            <a:off x="1939247" y="5419776"/>
            <a:ext cx="287909" cy="303456"/>
          </a:xfrm>
          <a:custGeom>
            <a:avLst/>
            <a:gdLst/>
            <a:ahLst/>
            <a:cxnLst/>
            <a:rect l="l" t="t" r="r" b="b"/>
            <a:pathLst>
              <a:path w="317500" h="334645">
                <a:moveTo>
                  <a:pt x="316992" y="0"/>
                </a:moveTo>
                <a:lnTo>
                  <a:pt x="270970" y="7876"/>
                </a:lnTo>
                <a:lnTo>
                  <a:pt x="227173" y="21467"/>
                </a:lnTo>
                <a:lnTo>
                  <a:pt x="186006" y="40369"/>
                </a:lnTo>
                <a:lnTo>
                  <a:pt x="147874" y="64174"/>
                </a:lnTo>
                <a:lnTo>
                  <a:pt x="113183" y="92478"/>
                </a:lnTo>
                <a:lnTo>
                  <a:pt x="82338" y="124876"/>
                </a:lnTo>
                <a:lnTo>
                  <a:pt x="55745" y="160961"/>
                </a:lnTo>
                <a:lnTo>
                  <a:pt x="33809" y="200329"/>
                </a:lnTo>
                <a:lnTo>
                  <a:pt x="16936" y="242574"/>
                </a:lnTo>
                <a:lnTo>
                  <a:pt x="5531" y="287290"/>
                </a:lnTo>
                <a:lnTo>
                  <a:pt x="0" y="334073"/>
                </a:lnTo>
              </a:path>
            </a:pathLst>
          </a:custGeom>
          <a:ln w="12700">
            <a:solidFill>
              <a:srgbClr val="0F7CC1"/>
            </a:solidFill>
            <a:prstDash val="dot"/>
          </a:ln>
        </p:spPr>
        <p:txBody>
          <a:bodyPr wrap="square" lIns="0" tIns="0" rIns="0" bIns="0" rtlCol="0"/>
          <a:lstStyle/>
          <a:p>
            <a:endParaRPr sz="1630"/>
          </a:p>
        </p:txBody>
      </p:sp>
      <p:sp>
        <p:nvSpPr>
          <p:cNvPr id="44" name="object 44"/>
          <p:cNvSpPr/>
          <p:nvPr/>
        </p:nvSpPr>
        <p:spPr>
          <a:xfrm>
            <a:off x="2260306" y="5418044"/>
            <a:ext cx="0" cy="0"/>
          </a:xfrm>
          <a:custGeom>
            <a:avLst/>
            <a:gdLst/>
            <a:ahLst/>
            <a:cxnLst/>
            <a:rect l="l" t="t" r="r" b="b"/>
            <a:pathLst>
              <a:path>
                <a:moveTo>
                  <a:pt x="0" y="0"/>
                </a:moveTo>
                <a:lnTo>
                  <a:pt x="0" y="0"/>
                </a:lnTo>
              </a:path>
            </a:pathLst>
          </a:custGeom>
          <a:ln w="12700">
            <a:solidFill>
              <a:srgbClr val="0F7CC1"/>
            </a:solidFill>
          </a:ln>
        </p:spPr>
        <p:txBody>
          <a:bodyPr wrap="square" lIns="0" tIns="0" rIns="0" bIns="0" rtlCol="0"/>
          <a:lstStyle/>
          <a:p>
            <a:endParaRPr sz="1630"/>
          </a:p>
        </p:txBody>
      </p:sp>
      <p:sp>
        <p:nvSpPr>
          <p:cNvPr id="45" name="object 45"/>
          <p:cNvSpPr/>
          <p:nvPr/>
        </p:nvSpPr>
        <p:spPr>
          <a:xfrm>
            <a:off x="1938814" y="5739535"/>
            <a:ext cx="0" cy="0"/>
          </a:xfrm>
          <a:custGeom>
            <a:avLst/>
            <a:gdLst/>
            <a:ahLst/>
            <a:cxnLst/>
            <a:rect l="l" t="t" r="r" b="b"/>
            <a:pathLst>
              <a:path>
                <a:moveTo>
                  <a:pt x="0" y="0"/>
                </a:moveTo>
                <a:lnTo>
                  <a:pt x="0" y="0"/>
                </a:lnTo>
              </a:path>
            </a:pathLst>
          </a:custGeom>
          <a:ln w="12700">
            <a:solidFill>
              <a:srgbClr val="0F7CC1"/>
            </a:solidFill>
          </a:ln>
        </p:spPr>
        <p:txBody>
          <a:bodyPr wrap="square" lIns="0" tIns="0" rIns="0" bIns="0" rtlCol="0"/>
          <a:lstStyle/>
          <a:p>
            <a:endParaRPr sz="1630"/>
          </a:p>
        </p:txBody>
      </p:sp>
      <p:sp>
        <p:nvSpPr>
          <p:cNvPr id="46" name="object 46"/>
          <p:cNvSpPr/>
          <p:nvPr/>
        </p:nvSpPr>
        <p:spPr>
          <a:xfrm>
            <a:off x="2262457" y="5418038"/>
            <a:ext cx="324186" cy="324186"/>
          </a:xfrm>
          <a:custGeom>
            <a:avLst/>
            <a:gdLst/>
            <a:ahLst/>
            <a:cxnLst/>
            <a:rect l="l" t="t" r="r" b="b"/>
            <a:pathLst>
              <a:path w="357505" h="357504">
                <a:moveTo>
                  <a:pt x="356908" y="356908"/>
                </a:moveTo>
                <a:lnTo>
                  <a:pt x="353649" y="308477"/>
                </a:lnTo>
                <a:lnTo>
                  <a:pt x="344159" y="262027"/>
                </a:lnTo>
                <a:lnTo>
                  <a:pt x="328860" y="217982"/>
                </a:lnTo>
                <a:lnTo>
                  <a:pt x="308180" y="176768"/>
                </a:lnTo>
                <a:lnTo>
                  <a:pt x="282542" y="138811"/>
                </a:lnTo>
                <a:lnTo>
                  <a:pt x="252372" y="104535"/>
                </a:lnTo>
                <a:lnTo>
                  <a:pt x="218096" y="74365"/>
                </a:lnTo>
                <a:lnTo>
                  <a:pt x="180139" y="48728"/>
                </a:lnTo>
                <a:lnTo>
                  <a:pt x="138925" y="28047"/>
                </a:lnTo>
                <a:lnTo>
                  <a:pt x="94880" y="12748"/>
                </a:lnTo>
                <a:lnTo>
                  <a:pt x="48430" y="3258"/>
                </a:lnTo>
                <a:lnTo>
                  <a:pt x="0" y="0"/>
                </a:lnTo>
              </a:path>
            </a:pathLst>
          </a:custGeom>
          <a:ln w="12700">
            <a:solidFill>
              <a:srgbClr val="0F7CC1"/>
            </a:solidFill>
          </a:ln>
        </p:spPr>
        <p:txBody>
          <a:bodyPr wrap="square" lIns="0" tIns="0" rIns="0" bIns="0" rtlCol="0"/>
          <a:lstStyle/>
          <a:p>
            <a:endParaRPr sz="1630"/>
          </a:p>
        </p:txBody>
      </p:sp>
      <p:sp>
        <p:nvSpPr>
          <p:cNvPr id="47" name="object 47"/>
          <p:cNvSpPr/>
          <p:nvPr/>
        </p:nvSpPr>
        <p:spPr>
          <a:xfrm>
            <a:off x="2298222" y="5760665"/>
            <a:ext cx="287909" cy="303456"/>
          </a:xfrm>
          <a:custGeom>
            <a:avLst/>
            <a:gdLst/>
            <a:ahLst/>
            <a:cxnLst/>
            <a:rect l="l" t="t" r="r" b="b"/>
            <a:pathLst>
              <a:path w="317500" h="334645">
                <a:moveTo>
                  <a:pt x="0" y="334060"/>
                </a:moveTo>
                <a:lnTo>
                  <a:pt x="46021" y="326187"/>
                </a:lnTo>
                <a:lnTo>
                  <a:pt x="89818" y="312598"/>
                </a:lnTo>
                <a:lnTo>
                  <a:pt x="130985" y="293699"/>
                </a:lnTo>
                <a:lnTo>
                  <a:pt x="169117" y="269895"/>
                </a:lnTo>
                <a:lnTo>
                  <a:pt x="203808" y="241592"/>
                </a:lnTo>
                <a:lnTo>
                  <a:pt x="234653" y="209195"/>
                </a:lnTo>
                <a:lnTo>
                  <a:pt x="261246" y="173111"/>
                </a:lnTo>
                <a:lnTo>
                  <a:pt x="283182" y="133743"/>
                </a:lnTo>
                <a:lnTo>
                  <a:pt x="300055" y="91498"/>
                </a:lnTo>
                <a:lnTo>
                  <a:pt x="311460" y="46782"/>
                </a:lnTo>
                <a:lnTo>
                  <a:pt x="316992" y="0"/>
                </a:lnTo>
              </a:path>
            </a:pathLst>
          </a:custGeom>
          <a:ln w="12700">
            <a:solidFill>
              <a:srgbClr val="0F7CC1"/>
            </a:solidFill>
            <a:prstDash val="dot"/>
          </a:ln>
        </p:spPr>
        <p:txBody>
          <a:bodyPr wrap="square" lIns="0" tIns="0" rIns="0" bIns="0" rtlCol="0"/>
          <a:lstStyle/>
          <a:p>
            <a:endParaRPr sz="1630"/>
          </a:p>
        </p:txBody>
      </p:sp>
      <p:sp>
        <p:nvSpPr>
          <p:cNvPr id="48" name="object 48"/>
          <p:cNvSpPr/>
          <p:nvPr/>
        </p:nvSpPr>
        <p:spPr>
          <a:xfrm>
            <a:off x="2264612" y="6065333"/>
            <a:ext cx="0" cy="0"/>
          </a:xfrm>
          <a:custGeom>
            <a:avLst/>
            <a:gdLst/>
            <a:ahLst/>
            <a:cxnLst/>
            <a:rect l="l" t="t" r="r" b="b"/>
            <a:pathLst>
              <a:path>
                <a:moveTo>
                  <a:pt x="0" y="0"/>
                </a:moveTo>
                <a:lnTo>
                  <a:pt x="0" y="0"/>
                </a:lnTo>
              </a:path>
            </a:pathLst>
          </a:custGeom>
          <a:ln w="12700">
            <a:solidFill>
              <a:srgbClr val="0F7CC1"/>
            </a:solidFill>
          </a:ln>
        </p:spPr>
        <p:txBody>
          <a:bodyPr wrap="square" lIns="0" tIns="0" rIns="0" bIns="0" rtlCol="0"/>
          <a:lstStyle/>
          <a:p>
            <a:endParaRPr sz="1630"/>
          </a:p>
        </p:txBody>
      </p:sp>
      <p:sp>
        <p:nvSpPr>
          <p:cNvPr id="49" name="object 49"/>
          <p:cNvSpPr/>
          <p:nvPr/>
        </p:nvSpPr>
        <p:spPr>
          <a:xfrm>
            <a:off x="1938816" y="5741683"/>
            <a:ext cx="324186" cy="324186"/>
          </a:xfrm>
          <a:custGeom>
            <a:avLst/>
            <a:gdLst/>
            <a:ahLst/>
            <a:cxnLst/>
            <a:rect l="l" t="t" r="r" b="b"/>
            <a:pathLst>
              <a:path w="357505" h="357504">
                <a:moveTo>
                  <a:pt x="0" y="0"/>
                </a:moveTo>
                <a:lnTo>
                  <a:pt x="3258" y="48430"/>
                </a:lnTo>
                <a:lnTo>
                  <a:pt x="12748" y="94881"/>
                </a:lnTo>
                <a:lnTo>
                  <a:pt x="28047" y="138927"/>
                </a:lnTo>
                <a:lnTo>
                  <a:pt x="48728" y="180142"/>
                </a:lnTo>
                <a:lnTo>
                  <a:pt x="74365" y="218101"/>
                </a:lnTo>
                <a:lnTo>
                  <a:pt x="104535" y="252379"/>
                </a:lnTo>
                <a:lnTo>
                  <a:pt x="138811" y="282550"/>
                </a:lnTo>
                <a:lnTo>
                  <a:pt x="176768" y="308189"/>
                </a:lnTo>
                <a:lnTo>
                  <a:pt x="217982" y="328871"/>
                </a:lnTo>
                <a:lnTo>
                  <a:pt x="262027" y="344170"/>
                </a:lnTo>
                <a:lnTo>
                  <a:pt x="308477" y="353662"/>
                </a:lnTo>
                <a:lnTo>
                  <a:pt x="356908" y="356920"/>
                </a:lnTo>
              </a:path>
            </a:pathLst>
          </a:custGeom>
          <a:ln w="12700">
            <a:solidFill>
              <a:srgbClr val="0F7CC1"/>
            </a:solidFill>
          </a:ln>
        </p:spPr>
        <p:txBody>
          <a:bodyPr wrap="square" lIns="0" tIns="0" rIns="0" bIns="0" rtlCol="0"/>
          <a:lstStyle/>
          <a:p>
            <a:endParaRPr sz="1630"/>
          </a:p>
        </p:txBody>
      </p:sp>
      <p:sp>
        <p:nvSpPr>
          <p:cNvPr id="50" name="object 50"/>
          <p:cNvSpPr/>
          <p:nvPr/>
        </p:nvSpPr>
        <p:spPr>
          <a:xfrm>
            <a:off x="2647241" y="5698801"/>
            <a:ext cx="46641" cy="85797"/>
          </a:xfrm>
          <a:custGeom>
            <a:avLst/>
            <a:gdLst/>
            <a:ahLst/>
            <a:cxnLst/>
            <a:rect l="l" t="t" r="r" b="b"/>
            <a:pathLst>
              <a:path w="51434" h="94614">
                <a:moveTo>
                  <a:pt x="0" y="0"/>
                </a:moveTo>
                <a:lnTo>
                  <a:pt x="50863" y="47294"/>
                </a:lnTo>
                <a:lnTo>
                  <a:pt x="0" y="94576"/>
                </a:lnTo>
              </a:path>
            </a:pathLst>
          </a:custGeom>
          <a:ln w="12700">
            <a:solidFill>
              <a:srgbClr val="0F7CC1"/>
            </a:solidFill>
          </a:ln>
        </p:spPr>
        <p:txBody>
          <a:bodyPr wrap="square" lIns="0" tIns="0" rIns="0" bIns="0" rtlCol="0"/>
          <a:lstStyle/>
          <a:p>
            <a:endParaRPr sz="1630"/>
          </a:p>
        </p:txBody>
      </p:sp>
      <p:sp>
        <p:nvSpPr>
          <p:cNvPr id="51" name="object 51"/>
          <p:cNvSpPr txBox="1"/>
          <p:nvPr/>
        </p:nvSpPr>
        <p:spPr>
          <a:xfrm>
            <a:off x="2100024" y="5583027"/>
            <a:ext cx="605185" cy="290830"/>
          </a:xfrm>
          <a:prstGeom prst="rect">
            <a:avLst/>
          </a:prstGeom>
        </p:spPr>
        <p:txBody>
          <a:bodyPr vert="horz" wrap="square" lIns="0" tIns="11516" rIns="0" bIns="0" rtlCol="0">
            <a:spAutoFit/>
          </a:bodyPr>
          <a:lstStyle/>
          <a:p>
            <a:pPr marL="69850" marR="5080" indent="-57150">
              <a:lnSpc>
                <a:spcPct val="111000"/>
              </a:lnSpc>
              <a:spcBef>
                <a:spcPts val="100"/>
              </a:spcBef>
              <a:tabLst>
                <a:tab pos="535940" algn="l"/>
              </a:tabLst>
            </a:pPr>
            <a:r>
              <a:rPr sz="815" b="1" dirty="0">
                <a:solidFill>
                  <a:srgbClr val="FFFFFF"/>
                </a:solidFill>
                <a:latin typeface="Microsoft JhengHei" panose="020B0604030504040204" charset="-120"/>
                <a:cs typeface="Microsoft JhengHei" panose="020B0604030504040204" charset="-120"/>
              </a:rPr>
              <a:t>培训与 	</a:t>
            </a:r>
            <a:r>
              <a:rPr sz="815" b="1" u="sng" spc="705" dirty="0">
                <a:solidFill>
                  <a:srgbClr val="FFFFFF"/>
                </a:solidFill>
                <a:uFill>
                  <a:solidFill>
                    <a:srgbClr val="0F7CC1"/>
                  </a:solidFill>
                </a:uFill>
                <a:latin typeface="Microsoft JhengHei" panose="020B0604030504040204" charset="-120"/>
                <a:cs typeface="Microsoft JhengHei" panose="020B0604030504040204" charset="-120"/>
              </a:rPr>
              <a:t> </a:t>
            </a:r>
            <a:r>
              <a:rPr sz="815" b="1" dirty="0">
                <a:solidFill>
                  <a:srgbClr val="FFFFFF"/>
                </a:solidFill>
                <a:latin typeface="Microsoft JhengHei" panose="020B0604030504040204" charset="-120"/>
                <a:cs typeface="Microsoft JhengHei" panose="020B0604030504040204" charset="-120"/>
              </a:rPr>
              <a:t>扶持</a:t>
            </a:r>
            <a:endParaRPr sz="815">
              <a:latin typeface="Microsoft JhengHei" panose="020B0604030504040204" charset="-120"/>
              <a:cs typeface="Microsoft JhengHei" panose="020B0604030504040204" charset="-120"/>
            </a:endParaRPr>
          </a:p>
        </p:txBody>
      </p:sp>
      <p:sp>
        <p:nvSpPr>
          <p:cNvPr id="52" name="object 52"/>
          <p:cNvSpPr/>
          <p:nvPr/>
        </p:nvSpPr>
        <p:spPr>
          <a:xfrm>
            <a:off x="2915035" y="3878392"/>
            <a:ext cx="3017290" cy="0"/>
          </a:xfrm>
          <a:custGeom>
            <a:avLst/>
            <a:gdLst/>
            <a:ahLst/>
            <a:cxnLst/>
            <a:rect l="l" t="t" r="r" b="b"/>
            <a:pathLst>
              <a:path w="3327400">
                <a:moveTo>
                  <a:pt x="0" y="0"/>
                </a:moveTo>
                <a:lnTo>
                  <a:pt x="3327095" y="0"/>
                </a:lnTo>
              </a:path>
            </a:pathLst>
          </a:custGeom>
          <a:ln w="9525">
            <a:solidFill>
              <a:srgbClr val="0F7CC1"/>
            </a:solidFill>
            <a:prstDash val="dash"/>
          </a:ln>
        </p:spPr>
        <p:txBody>
          <a:bodyPr wrap="square" lIns="0" tIns="0" rIns="0" bIns="0" rtlCol="0"/>
          <a:lstStyle/>
          <a:p>
            <a:endParaRPr sz="1630"/>
          </a:p>
        </p:txBody>
      </p:sp>
      <p:sp>
        <p:nvSpPr>
          <p:cNvPr id="53" name="object 53"/>
          <p:cNvSpPr/>
          <p:nvPr/>
        </p:nvSpPr>
        <p:spPr>
          <a:xfrm>
            <a:off x="2915035" y="5042807"/>
            <a:ext cx="3017290" cy="0"/>
          </a:xfrm>
          <a:custGeom>
            <a:avLst/>
            <a:gdLst/>
            <a:ahLst/>
            <a:cxnLst/>
            <a:rect l="l" t="t" r="r" b="b"/>
            <a:pathLst>
              <a:path w="3327400">
                <a:moveTo>
                  <a:pt x="0" y="0"/>
                </a:moveTo>
                <a:lnTo>
                  <a:pt x="3327095" y="0"/>
                </a:lnTo>
              </a:path>
            </a:pathLst>
          </a:custGeom>
          <a:ln w="9525">
            <a:solidFill>
              <a:srgbClr val="0F7CC1"/>
            </a:solidFill>
            <a:prstDash val="dash"/>
          </a:ln>
        </p:spPr>
        <p:txBody>
          <a:bodyPr wrap="square" lIns="0" tIns="0" rIns="0" bIns="0" rtlCol="0"/>
          <a:lstStyle/>
          <a:p>
            <a:endParaRPr sz="1630"/>
          </a:p>
        </p:txBody>
      </p:sp>
      <p:sp>
        <p:nvSpPr>
          <p:cNvPr id="54" name="object 54"/>
          <p:cNvSpPr txBox="1"/>
          <p:nvPr/>
        </p:nvSpPr>
        <p:spPr>
          <a:xfrm>
            <a:off x="1921542" y="804370"/>
            <a:ext cx="4025548" cy="1674495"/>
          </a:xfrm>
          <a:prstGeom prst="rect">
            <a:avLst/>
          </a:prstGeom>
        </p:spPr>
        <p:txBody>
          <a:bodyPr vert="horz" wrap="square" lIns="0" tIns="11516" rIns="0" bIns="0" rtlCol="0">
            <a:spAutoFit/>
          </a:bodyPr>
          <a:lstStyle/>
          <a:p>
            <a:pPr marL="12700">
              <a:lnSpc>
                <a:spcPct val="100000"/>
              </a:lnSpc>
              <a:spcBef>
                <a:spcPts val="100"/>
              </a:spcBef>
            </a:pPr>
            <a:r>
              <a:rPr sz="995" dirty="0">
                <a:solidFill>
                  <a:srgbClr val="0F7CC1"/>
                </a:solidFill>
                <a:latin typeface="Arial Unicode MS" panose="020B0604020202020204" charset="-122"/>
                <a:cs typeface="Arial Unicode MS" panose="020B0604020202020204" charset="-122"/>
              </a:rPr>
              <a:t>提升供应链环保管理能力</a:t>
            </a:r>
            <a:endParaRPr sz="995">
              <a:latin typeface="Arial Unicode MS" panose="020B0604020202020204" charset="-122"/>
              <a:cs typeface="Arial Unicode MS" panose="020B0604020202020204" charset="-122"/>
            </a:endParaRPr>
          </a:p>
          <a:p>
            <a:pPr marL="12700" marR="5080" algn="just">
              <a:lnSpc>
                <a:spcPct val="167000"/>
              </a:lnSpc>
              <a:spcBef>
                <a:spcPts val="1930"/>
              </a:spcBef>
            </a:pPr>
            <a:r>
              <a:rPr sz="815" dirty="0">
                <a:solidFill>
                  <a:srgbClr val="595757"/>
                </a:solidFill>
                <a:latin typeface="Arial Unicode MS" panose="020B0604020202020204" charset="-122"/>
                <a:cs typeface="Arial Unicode MS" panose="020B0604020202020204" charset="-122"/>
              </a:rPr>
              <a:t>星特科技通过项目运作完善供应链环保管理能力</a:t>
            </a:r>
            <a:r>
              <a:rPr sz="815" spc="-200" dirty="0">
                <a:solidFill>
                  <a:srgbClr val="595757"/>
                </a:solidFill>
                <a:latin typeface="Arial Unicode MS" panose="020B0604020202020204" charset="-122"/>
                <a:cs typeface="Arial Unicode MS" panose="020B0604020202020204" charset="-122"/>
              </a:rPr>
              <a:t>，</a:t>
            </a:r>
            <a:r>
              <a:rPr sz="815" dirty="0">
                <a:solidFill>
                  <a:srgbClr val="595757"/>
                </a:solidFill>
                <a:latin typeface="Arial Unicode MS" panose="020B0604020202020204" charset="-122"/>
                <a:cs typeface="Arial Unicode MS" panose="020B0604020202020204" charset="-122"/>
              </a:rPr>
              <a:t>形</a:t>
            </a:r>
            <a:r>
              <a:rPr sz="815" spc="-200" dirty="0">
                <a:solidFill>
                  <a:srgbClr val="595757"/>
                </a:solidFill>
                <a:latin typeface="Arial Unicode MS" panose="020B0604020202020204" charset="-122"/>
                <a:cs typeface="Arial Unicode MS" panose="020B0604020202020204" charset="-122"/>
              </a:rPr>
              <a:t>成</a:t>
            </a:r>
            <a:r>
              <a:rPr sz="815" spc="45" dirty="0">
                <a:solidFill>
                  <a:srgbClr val="595757"/>
                </a:solidFill>
                <a:latin typeface="Arial Unicode MS" panose="020B0604020202020204" charset="-122"/>
                <a:cs typeface="Arial Unicode MS" panose="020B0604020202020204" charset="-122"/>
              </a:rPr>
              <a:t>“</a:t>
            </a:r>
            <a:r>
              <a:rPr sz="815" spc="135" dirty="0">
                <a:solidFill>
                  <a:srgbClr val="595757"/>
                </a:solidFill>
                <a:latin typeface="Arial Unicode MS" panose="020B0604020202020204" charset="-122"/>
                <a:cs typeface="Arial Unicode MS" panose="020B0604020202020204" charset="-122"/>
              </a:rPr>
              <a:t>风险识</a:t>
            </a:r>
            <a:r>
              <a:rPr sz="815" spc="310" dirty="0">
                <a:solidFill>
                  <a:srgbClr val="595757"/>
                </a:solidFill>
                <a:latin typeface="Arial Unicode MS" panose="020B0604020202020204" charset="-122"/>
                <a:cs typeface="Arial Unicode MS" panose="020B0604020202020204" charset="-122"/>
              </a:rPr>
              <a:t>别</a:t>
            </a:r>
            <a:r>
              <a:rPr sz="815" spc="10" dirty="0">
                <a:solidFill>
                  <a:srgbClr val="595757"/>
                </a:solidFill>
                <a:latin typeface="Arial Unicode MS" panose="020B0604020202020204" charset="-122"/>
                <a:cs typeface="Arial Unicode MS" panose="020B0604020202020204" charset="-122"/>
              </a:rPr>
              <a:t>-</a:t>
            </a:r>
            <a:r>
              <a:rPr sz="815" spc="-110" dirty="0">
                <a:solidFill>
                  <a:srgbClr val="595757"/>
                </a:solidFill>
                <a:latin typeface="Arial Unicode MS" panose="020B0604020202020204" charset="-122"/>
                <a:cs typeface="Arial Unicode MS" panose="020B0604020202020204" charset="-122"/>
              </a:rPr>
              <a:t> </a:t>
            </a:r>
            <a:r>
              <a:rPr sz="815" dirty="0">
                <a:solidFill>
                  <a:srgbClr val="595757"/>
                </a:solidFill>
                <a:latin typeface="Arial Unicode MS" panose="020B0604020202020204" charset="-122"/>
                <a:cs typeface="Arial Unicode MS" panose="020B0604020202020204" charset="-122"/>
              </a:rPr>
              <a:t>风险确</a:t>
            </a:r>
            <a:r>
              <a:rPr sz="815" spc="175" dirty="0">
                <a:solidFill>
                  <a:srgbClr val="595757"/>
                </a:solidFill>
                <a:latin typeface="Arial Unicode MS" panose="020B0604020202020204" charset="-122"/>
                <a:cs typeface="Arial Unicode MS" panose="020B0604020202020204" charset="-122"/>
              </a:rPr>
              <a:t>认</a:t>
            </a:r>
            <a:r>
              <a:rPr sz="815" spc="10" dirty="0">
                <a:solidFill>
                  <a:srgbClr val="595757"/>
                </a:solidFill>
                <a:latin typeface="Arial Unicode MS" panose="020B0604020202020204" charset="-122"/>
                <a:cs typeface="Arial Unicode MS" panose="020B0604020202020204" charset="-122"/>
              </a:rPr>
              <a:t>-</a:t>
            </a:r>
            <a:r>
              <a:rPr sz="815" spc="-110" dirty="0">
                <a:solidFill>
                  <a:srgbClr val="595757"/>
                </a:solidFill>
                <a:latin typeface="Arial Unicode MS" panose="020B0604020202020204" charset="-122"/>
                <a:cs typeface="Arial Unicode MS" panose="020B0604020202020204" charset="-122"/>
              </a:rPr>
              <a:t> </a:t>
            </a:r>
            <a:r>
              <a:rPr sz="815" dirty="0">
                <a:solidFill>
                  <a:srgbClr val="595757"/>
                </a:solidFill>
                <a:latin typeface="Arial Unicode MS" panose="020B0604020202020204" charset="-122"/>
                <a:cs typeface="Arial Unicode MS" panose="020B0604020202020204" charset="-122"/>
              </a:rPr>
              <a:t>风险降</a:t>
            </a:r>
            <a:r>
              <a:rPr sz="815" spc="175" dirty="0">
                <a:solidFill>
                  <a:srgbClr val="595757"/>
                </a:solidFill>
                <a:latin typeface="Arial Unicode MS" panose="020B0604020202020204" charset="-122"/>
                <a:cs typeface="Arial Unicode MS" panose="020B0604020202020204" charset="-122"/>
              </a:rPr>
              <a:t>低</a:t>
            </a:r>
            <a:r>
              <a:rPr sz="815" spc="10" dirty="0">
                <a:solidFill>
                  <a:srgbClr val="595757"/>
                </a:solidFill>
                <a:latin typeface="Arial Unicode MS" panose="020B0604020202020204" charset="-122"/>
                <a:cs typeface="Arial Unicode MS" panose="020B0604020202020204" charset="-122"/>
              </a:rPr>
              <a:t>-  </a:t>
            </a:r>
            <a:r>
              <a:rPr sz="815" dirty="0">
                <a:solidFill>
                  <a:srgbClr val="595757"/>
                </a:solidFill>
                <a:latin typeface="Arial Unicode MS" panose="020B0604020202020204" charset="-122"/>
                <a:cs typeface="Arial Unicode MS" panose="020B0604020202020204" charset="-122"/>
              </a:rPr>
              <a:t>风险消除</a:t>
            </a:r>
            <a:r>
              <a:rPr sz="815" spc="20" dirty="0">
                <a:solidFill>
                  <a:srgbClr val="595757"/>
                </a:solidFill>
                <a:latin typeface="Arial Unicode MS" panose="020B0604020202020204" charset="-122"/>
                <a:cs typeface="Arial Unicode MS" panose="020B0604020202020204" charset="-122"/>
              </a:rPr>
              <a:t>”</a:t>
            </a:r>
            <a:r>
              <a:rPr sz="815" spc="60" dirty="0">
                <a:solidFill>
                  <a:srgbClr val="595757"/>
                </a:solidFill>
                <a:latin typeface="Arial Unicode MS" panose="020B0604020202020204" charset="-122"/>
                <a:cs typeface="Arial Unicode MS" panose="020B0604020202020204" charset="-122"/>
              </a:rPr>
              <a:t>的环保专项审核机制</a:t>
            </a:r>
            <a:r>
              <a:rPr sz="815" dirty="0">
                <a:solidFill>
                  <a:srgbClr val="595757"/>
                </a:solidFill>
                <a:latin typeface="Arial Unicode MS" panose="020B0604020202020204" charset="-122"/>
                <a:cs typeface="Arial Unicode MS" panose="020B0604020202020204" charset="-122"/>
              </a:rPr>
              <a:t>，对所有供方开展环保风险评估。</a:t>
            </a:r>
            <a:r>
              <a:rPr sz="815" spc="-5" dirty="0">
                <a:solidFill>
                  <a:srgbClr val="595757"/>
                </a:solidFill>
                <a:latin typeface="Arial Unicode MS" panose="020B0604020202020204" charset="-122"/>
                <a:cs typeface="Arial Unicode MS" panose="020B0604020202020204" charset="-122"/>
              </a:rPr>
              <a:t>2023年</a:t>
            </a:r>
            <a:r>
              <a:rPr sz="815" dirty="0">
                <a:solidFill>
                  <a:srgbClr val="595757"/>
                </a:solidFill>
                <a:latin typeface="Arial Unicode MS" panose="020B0604020202020204" charset="-122"/>
                <a:cs typeface="Arial Unicode MS" panose="020B0604020202020204" charset="-122"/>
              </a:rPr>
              <a:t>，星特科技对 </a:t>
            </a:r>
            <a:r>
              <a:rPr sz="815" spc="15" dirty="0">
                <a:solidFill>
                  <a:srgbClr val="595757"/>
                </a:solidFill>
                <a:latin typeface="Arial Unicode MS" panose="020B0604020202020204" charset="-122"/>
                <a:cs typeface="Arial Unicode MS" panose="020B0604020202020204" charset="-122"/>
              </a:rPr>
              <a:t>于评估出的高风险供应</a:t>
            </a:r>
            <a:r>
              <a:rPr sz="815" dirty="0">
                <a:solidFill>
                  <a:srgbClr val="595757"/>
                </a:solidFill>
                <a:latin typeface="Arial Unicode MS" panose="020B0604020202020204" charset="-122"/>
                <a:cs typeface="Arial Unicode MS" panose="020B0604020202020204" charset="-122"/>
              </a:rPr>
              <a:t>商</a:t>
            </a:r>
            <a:r>
              <a:rPr sz="815" spc="15" dirty="0">
                <a:solidFill>
                  <a:srgbClr val="595757"/>
                </a:solidFill>
                <a:latin typeface="Arial Unicode MS" panose="020B0604020202020204" charset="-122"/>
                <a:cs typeface="Arial Unicode MS" panose="020B0604020202020204" charset="-122"/>
              </a:rPr>
              <a:t>，计划分阶段开展现场审</a:t>
            </a:r>
            <a:r>
              <a:rPr sz="815" dirty="0">
                <a:solidFill>
                  <a:srgbClr val="595757"/>
                </a:solidFill>
                <a:latin typeface="Arial Unicode MS" panose="020B0604020202020204" charset="-122"/>
                <a:cs typeface="Arial Unicode MS" panose="020B0604020202020204" charset="-122"/>
              </a:rPr>
              <a:t>核</a:t>
            </a:r>
            <a:r>
              <a:rPr sz="815" spc="15" dirty="0">
                <a:solidFill>
                  <a:srgbClr val="595757"/>
                </a:solidFill>
                <a:latin typeface="Arial Unicode MS" panose="020B0604020202020204" charset="-122"/>
                <a:cs typeface="Arial Unicode MS" panose="020B0604020202020204" charset="-122"/>
              </a:rPr>
              <a:t>，目前已完成约百分之二十环保高 </a:t>
            </a:r>
            <a:r>
              <a:rPr sz="815" spc="10" dirty="0">
                <a:solidFill>
                  <a:srgbClr val="595757"/>
                </a:solidFill>
                <a:latin typeface="Arial Unicode MS" panose="020B0604020202020204" charset="-122"/>
                <a:cs typeface="Arial Unicode MS" panose="020B0604020202020204" charset="-122"/>
              </a:rPr>
              <a:t>风险供应商的环保专项审核和辅</a:t>
            </a:r>
            <a:r>
              <a:rPr sz="815" dirty="0">
                <a:solidFill>
                  <a:srgbClr val="595757"/>
                </a:solidFill>
                <a:latin typeface="Arial Unicode MS" panose="020B0604020202020204" charset="-122"/>
                <a:cs typeface="Arial Unicode MS" panose="020B0604020202020204" charset="-122"/>
              </a:rPr>
              <a:t>导</a:t>
            </a:r>
            <a:r>
              <a:rPr sz="815" spc="10" dirty="0">
                <a:solidFill>
                  <a:srgbClr val="595757"/>
                </a:solidFill>
                <a:latin typeface="Arial Unicode MS" panose="020B0604020202020204" charset="-122"/>
                <a:cs typeface="Arial Unicode MS" panose="020B0604020202020204" charset="-122"/>
              </a:rPr>
              <a:t>，针对审核发现的不符合项通过系统跟进原因分析和 </a:t>
            </a:r>
            <a:r>
              <a:rPr sz="815" spc="15" dirty="0">
                <a:solidFill>
                  <a:srgbClr val="595757"/>
                </a:solidFill>
                <a:latin typeface="Arial Unicode MS" panose="020B0604020202020204" charset="-122"/>
                <a:cs typeface="Arial Unicode MS" panose="020B0604020202020204" charset="-122"/>
              </a:rPr>
              <a:t>纠正整改措</a:t>
            </a:r>
            <a:r>
              <a:rPr sz="815" dirty="0">
                <a:solidFill>
                  <a:srgbClr val="595757"/>
                </a:solidFill>
                <a:latin typeface="Arial Unicode MS" panose="020B0604020202020204" charset="-122"/>
                <a:cs typeface="Arial Unicode MS" panose="020B0604020202020204" charset="-122"/>
              </a:rPr>
              <a:t>施</a:t>
            </a:r>
            <a:r>
              <a:rPr sz="815" spc="15" dirty="0">
                <a:solidFill>
                  <a:srgbClr val="595757"/>
                </a:solidFill>
                <a:latin typeface="Arial Unicode MS" panose="020B0604020202020204" charset="-122"/>
                <a:cs typeface="Arial Unicode MS" panose="020B0604020202020204" charset="-122"/>
              </a:rPr>
              <a:t>，直到闭</a:t>
            </a:r>
            <a:r>
              <a:rPr sz="815" dirty="0">
                <a:solidFill>
                  <a:srgbClr val="595757"/>
                </a:solidFill>
                <a:latin typeface="Arial Unicode MS" panose="020B0604020202020204" charset="-122"/>
                <a:cs typeface="Arial Unicode MS" panose="020B0604020202020204" charset="-122"/>
              </a:rPr>
              <a:t>环</a:t>
            </a:r>
            <a:r>
              <a:rPr sz="815" spc="15" dirty="0">
                <a:solidFill>
                  <a:srgbClr val="595757"/>
                </a:solidFill>
                <a:latin typeface="Arial Unicode MS" panose="020B0604020202020204" charset="-122"/>
                <a:cs typeface="Arial Unicode MS" panose="020B0604020202020204" charset="-122"/>
              </a:rPr>
              <a:t>，以确保供应商提升其自身的有害物质管理体系水</a:t>
            </a:r>
            <a:r>
              <a:rPr sz="815" dirty="0">
                <a:solidFill>
                  <a:srgbClr val="595757"/>
                </a:solidFill>
                <a:latin typeface="Arial Unicode MS" panose="020B0604020202020204" charset="-122"/>
                <a:cs typeface="Arial Unicode MS" panose="020B0604020202020204" charset="-122"/>
              </a:rPr>
              <a:t>平</a:t>
            </a:r>
            <a:r>
              <a:rPr sz="815" spc="15" dirty="0">
                <a:solidFill>
                  <a:srgbClr val="595757"/>
                </a:solidFill>
                <a:latin typeface="Arial Unicode MS" panose="020B0604020202020204" charset="-122"/>
                <a:cs typeface="Arial Unicode MS" panose="020B0604020202020204" charset="-122"/>
              </a:rPr>
              <a:t>，更好地 </a:t>
            </a:r>
            <a:r>
              <a:rPr sz="815" dirty="0">
                <a:solidFill>
                  <a:srgbClr val="595757"/>
                </a:solidFill>
                <a:latin typeface="Arial Unicode MS" panose="020B0604020202020204" charset="-122"/>
                <a:cs typeface="Arial Unicode MS" panose="020B0604020202020204" charset="-122"/>
              </a:rPr>
              <a:t>协助星特科技完成有害物质管理工作。</a:t>
            </a:r>
            <a:endParaRPr sz="815">
              <a:latin typeface="Arial Unicode MS" panose="020B0604020202020204" charset="-122"/>
              <a:cs typeface="Arial Unicode MS" panose="020B0604020202020204" charset="-122"/>
            </a:endParaRPr>
          </a:p>
        </p:txBody>
      </p:sp>
      <p:sp>
        <p:nvSpPr>
          <p:cNvPr id="56" name="object 56"/>
          <p:cNvSpPr/>
          <p:nvPr/>
        </p:nvSpPr>
        <p:spPr>
          <a:xfrm>
            <a:off x="7182784" y="5222655"/>
            <a:ext cx="2911160" cy="1125103"/>
          </a:xfrm>
          <a:prstGeom prst="rect">
            <a:avLst/>
          </a:prstGeom>
          <a:blipFill>
            <a:blip r:embed="rId1" cstate="print"/>
            <a:stretch>
              <a:fillRect/>
            </a:stretch>
          </a:blipFill>
        </p:spPr>
        <p:txBody>
          <a:bodyPr wrap="square" lIns="0" tIns="0" rIns="0" bIns="0" rtlCol="0"/>
          <a:lstStyle/>
          <a:p>
            <a:endParaRPr sz="1630"/>
          </a:p>
        </p:txBody>
      </p:sp>
      <p:sp>
        <p:nvSpPr>
          <p:cNvPr id="57" name="object 57"/>
          <p:cNvSpPr/>
          <p:nvPr/>
        </p:nvSpPr>
        <p:spPr>
          <a:xfrm>
            <a:off x="9921889" y="6076187"/>
            <a:ext cx="246461" cy="254741"/>
          </a:xfrm>
          <a:prstGeom prst="rect">
            <a:avLst/>
          </a:prstGeom>
          <a:blipFill>
            <a:blip r:embed="rId2" cstate="print"/>
            <a:stretch>
              <a:fillRect/>
            </a:stretch>
          </a:blipFill>
        </p:spPr>
        <p:txBody>
          <a:bodyPr wrap="square" lIns="0" tIns="0" rIns="0" bIns="0" rtlCol="0"/>
          <a:lstStyle/>
          <a:p>
            <a:endParaRPr sz="1630"/>
          </a:p>
        </p:txBody>
      </p:sp>
      <p:sp>
        <p:nvSpPr>
          <p:cNvPr id="58" name="object 58"/>
          <p:cNvSpPr/>
          <p:nvPr/>
        </p:nvSpPr>
        <p:spPr>
          <a:xfrm>
            <a:off x="9990998" y="6092103"/>
            <a:ext cx="155033" cy="123582"/>
          </a:xfrm>
          <a:prstGeom prst="rect">
            <a:avLst/>
          </a:prstGeom>
          <a:blipFill>
            <a:blip r:embed="rId3" cstate="print"/>
            <a:stretch>
              <a:fillRect/>
            </a:stretch>
          </a:blipFill>
        </p:spPr>
        <p:txBody>
          <a:bodyPr wrap="square" lIns="0" tIns="0" rIns="0" bIns="0" rtlCol="0"/>
          <a:lstStyle/>
          <a:p>
            <a:endParaRPr sz="1630"/>
          </a:p>
        </p:txBody>
      </p:sp>
      <p:sp>
        <p:nvSpPr>
          <p:cNvPr id="59" name="object 59"/>
          <p:cNvSpPr/>
          <p:nvPr/>
        </p:nvSpPr>
        <p:spPr>
          <a:xfrm>
            <a:off x="9864134" y="5708125"/>
            <a:ext cx="216020" cy="519365"/>
          </a:xfrm>
          <a:prstGeom prst="rect">
            <a:avLst/>
          </a:prstGeom>
          <a:blipFill>
            <a:blip r:embed="rId4" cstate="print"/>
            <a:stretch>
              <a:fillRect/>
            </a:stretch>
          </a:blipFill>
        </p:spPr>
        <p:txBody>
          <a:bodyPr wrap="square" lIns="0" tIns="0" rIns="0" bIns="0" rtlCol="0"/>
          <a:lstStyle/>
          <a:p>
            <a:endParaRPr sz="1630"/>
          </a:p>
        </p:txBody>
      </p:sp>
      <p:sp>
        <p:nvSpPr>
          <p:cNvPr id="60" name="object 60"/>
          <p:cNvSpPr/>
          <p:nvPr/>
        </p:nvSpPr>
        <p:spPr>
          <a:xfrm>
            <a:off x="9724670" y="6248944"/>
            <a:ext cx="238434" cy="81985"/>
          </a:xfrm>
          <a:prstGeom prst="rect">
            <a:avLst/>
          </a:prstGeom>
          <a:blipFill>
            <a:blip r:embed="rId5" cstate="print"/>
            <a:stretch>
              <a:fillRect/>
            </a:stretch>
          </a:blipFill>
        </p:spPr>
        <p:txBody>
          <a:bodyPr wrap="square" lIns="0" tIns="0" rIns="0" bIns="0" rtlCol="0"/>
          <a:lstStyle/>
          <a:p>
            <a:endParaRPr sz="1630"/>
          </a:p>
        </p:txBody>
      </p:sp>
      <p:sp>
        <p:nvSpPr>
          <p:cNvPr id="61" name="object 61"/>
          <p:cNvSpPr/>
          <p:nvPr/>
        </p:nvSpPr>
        <p:spPr>
          <a:xfrm>
            <a:off x="9933290" y="5739932"/>
            <a:ext cx="95033" cy="150000"/>
          </a:xfrm>
          <a:prstGeom prst="rect">
            <a:avLst/>
          </a:prstGeom>
          <a:blipFill>
            <a:blip r:embed="rId6" cstate="print"/>
            <a:stretch>
              <a:fillRect/>
            </a:stretch>
          </a:blipFill>
        </p:spPr>
        <p:txBody>
          <a:bodyPr wrap="square" lIns="0" tIns="0" rIns="0" bIns="0" rtlCol="0"/>
          <a:lstStyle/>
          <a:p>
            <a:endParaRPr sz="1630"/>
          </a:p>
        </p:txBody>
      </p:sp>
      <p:sp>
        <p:nvSpPr>
          <p:cNvPr id="62" name="object 62"/>
          <p:cNvSpPr/>
          <p:nvPr/>
        </p:nvSpPr>
        <p:spPr>
          <a:xfrm>
            <a:off x="8201216" y="6105992"/>
            <a:ext cx="256504" cy="231974"/>
          </a:xfrm>
          <a:prstGeom prst="rect">
            <a:avLst/>
          </a:prstGeom>
          <a:blipFill>
            <a:blip r:embed="rId7" cstate="print"/>
            <a:stretch>
              <a:fillRect/>
            </a:stretch>
          </a:blipFill>
        </p:spPr>
        <p:txBody>
          <a:bodyPr wrap="square" lIns="0" tIns="0" rIns="0" bIns="0" rtlCol="0"/>
          <a:lstStyle/>
          <a:p>
            <a:endParaRPr sz="1630"/>
          </a:p>
        </p:txBody>
      </p:sp>
      <p:sp>
        <p:nvSpPr>
          <p:cNvPr id="63" name="object 63"/>
          <p:cNvSpPr/>
          <p:nvPr/>
        </p:nvSpPr>
        <p:spPr>
          <a:xfrm>
            <a:off x="8222659" y="6121274"/>
            <a:ext cx="183225" cy="131356"/>
          </a:xfrm>
          <a:prstGeom prst="rect">
            <a:avLst/>
          </a:prstGeom>
          <a:blipFill>
            <a:blip r:embed="rId8" cstate="print"/>
            <a:stretch>
              <a:fillRect/>
            </a:stretch>
          </a:blipFill>
        </p:spPr>
        <p:txBody>
          <a:bodyPr wrap="square" lIns="0" tIns="0" rIns="0" bIns="0" rtlCol="0"/>
          <a:lstStyle/>
          <a:p>
            <a:endParaRPr sz="1630"/>
          </a:p>
        </p:txBody>
      </p:sp>
      <p:sp>
        <p:nvSpPr>
          <p:cNvPr id="64" name="object 64"/>
          <p:cNvSpPr/>
          <p:nvPr/>
        </p:nvSpPr>
        <p:spPr>
          <a:xfrm>
            <a:off x="8439006" y="6291406"/>
            <a:ext cx="18783" cy="26522"/>
          </a:xfrm>
          <a:prstGeom prst="rect">
            <a:avLst/>
          </a:prstGeom>
          <a:blipFill>
            <a:blip r:embed="rId9" cstate="print"/>
            <a:stretch>
              <a:fillRect/>
            </a:stretch>
          </a:blipFill>
        </p:spPr>
        <p:txBody>
          <a:bodyPr wrap="square" lIns="0" tIns="0" rIns="0" bIns="0" rtlCol="0"/>
          <a:lstStyle/>
          <a:p>
            <a:endParaRPr sz="1630"/>
          </a:p>
        </p:txBody>
      </p:sp>
      <p:sp>
        <p:nvSpPr>
          <p:cNvPr id="65" name="object 65"/>
          <p:cNvSpPr/>
          <p:nvPr/>
        </p:nvSpPr>
        <p:spPr>
          <a:xfrm>
            <a:off x="8337354" y="5869746"/>
            <a:ext cx="278244" cy="461184"/>
          </a:xfrm>
          <a:prstGeom prst="rect">
            <a:avLst/>
          </a:prstGeom>
          <a:blipFill>
            <a:blip r:embed="rId10" cstate="print"/>
            <a:stretch>
              <a:fillRect/>
            </a:stretch>
          </a:blipFill>
        </p:spPr>
        <p:txBody>
          <a:bodyPr wrap="square" lIns="0" tIns="0" rIns="0" bIns="0" rtlCol="0"/>
          <a:lstStyle/>
          <a:p>
            <a:endParaRPr sz="1630"/>
          </a:p>
        </p:txBody>
      </p:sp>
      <p:sp>
        <p:nvSpPr>
          <p:cNvPr id="66" name="object 66"/>
          <p:cNvSpPr/>
          <p:nvPr/>
        </p:nvSpPr>
        <p:spPr>
          <a:xfrm>
            <a:off x="8376483" y="5893883"/>
            <a:ext cx="105121" cy="184757"/>
          </a:xfrm>
          <a:prstGeom prst="rect">
            <a:avLst/>
          </a:prstGeom>
          <a:blipFill>
            <a:blip r:embed="rId11" cstate="print"/>
            <a:stretch>
              <a:fillRect/>
            </a:stretch>
          </a:blipFill>
        </p:spPr>
        <p:txBody>
          <a:bodyPr wrap="square" lIns="0" tIns="0" rIns="0" bIns="0" rtlCol="0"/>
          <a:lstStyle/>
          <a:p>
            <a:endParaRPr sz="1630"/>
          </a:p>
        </p:txBody>
      </p:sp>
      <p:sp>
        <p:nvSpPr>
          <p:cNvPr id="67" name="object 67"/>
          <p:cNvSpPr/>
          <p:nvPr/>
        </p:nvSpPr>
        <p:spPr>
          <a:xfrm>
            <a:off x="8458065" y="6137811"/>
            <a:ext cx="23539" cy="8763"/>
          </a:xfrm>
          <a:prstGeom prst="rect">
            <a:avLst/>
          </a:prstGeom>
          <a:blipFill>
            <a:blip r:embed="rId12" cstate="print"/>
            <a:stretch>
              <a:fillRect/>
            </a:stretch>
          </a:blipFill>
        </p:spPr>
        <p:txBody>
          <a:bodyPr wrap="square" lIns="0" tIns="0" rIns="0" bIns="0" rtlCol="0"/>
          <a:lstStyle/>
          <a:p>
            <a:endParaRPr sz="1630"/>
          </a:p>
        </p:txBody>
      </p:sp>
      <p:sp>
        <p:nvSpPr>
          <p:cNvPr id="68" name="object 68"/>
          <p:cNvSpPr/>
          <p:nvPr/>
        </p:nvSpPr>
        <p:spPr>
          <a:xfrm>
            <a:off x="8533555" y="6248944"/>
            <a:ext cx="13393" cy="81985"/>
          </a:xfrm>
          <a:prstGeom prst="rect">
            <a:avLst/>
          </a:prstGeom>
          <a:blipFill>
            <a:blip r:embed="rId13" cstate="print"/>
            <a:stretch>
              <a:fillRect/>
            </a:stretch>
          </a:blipFill>
        </p:spPr>
        <p:txBody>
          <a:bodyPr wrap="square" lIns="0" tIns="0" rIns="0" bIns="0" rtlCol="0"/>
          <a:lstStyle/>
          <a:p>
            <a:endParaRPr sz="1630"/>
          </a:p>
        </p:txBody>
      </p:sp>
      <p:sp>
        <p:nvSpPr>
          <p:cNvPr id="69" name="object 69"/>
          <p:cNvSpPr/>
          <p:nvPr/>
        </p:nvSpPr>
        <p:spPr>
          <a:xfrm>
            <a:off x="8554752" y="6022237"/>
            <a:ext cx="785417" cy="226873"/>
          </a:xfrm>
          <a:custGeom>
            <a:avLst/>
            <a:gdLst/>
            <a:ahLst/>
            <a:cxnLst/>
            <a:rect l="l" t="t" r="r" b="b"/>
            <a:pathLst>
              <a:path w="866140" h="250190">
                <a:moveTo>
                  <a:pt x="293560" y="0"/>
                </a:moveTo>
                <a:lnTo>
                  <a:pt x="274457" y="932"/>
                </a:lnTo>
                <a:lnTo>
                  <a:pt x="237510" y="7459"/>
                </a:lnTo>
                <a:lnTo>
                  <a:pt x="0" y="59677"/>
                </a:lnTo>
                <a:lnTo>
                  <a:pt x="11938" y="250012"/>
                </a:lnTo>
                <a:lnTo>
                  <a:pt x="816267" y="250012"/>
                </a:lnTo>
                <a:lnTo>
                  <a:pt x="824250" y="231488"/>
                </a:lnTo>
                <a:lnTo>
                  <a:pt x="841694" y="190131"/>
                </a:lnTo>
                <a:lnTo>
                  <a:pt x="858834" y="147260"/>
                </a:lnTo>
                <a:lnTo>
                  <a:pt x="865911" y="124193"/>
                </a:lnTo>
                <a:lnTo>
                  <a:pt x="863920" y="119001"/>
                </a:lnTo>
                <a:lnTo>
                  <a:pt x="796556" y="82257"/>
                </a:lnTo>
                <a:lnTo>
                  <a:pt x="383046" y="12852"/>
                </a:lnTo>
                <a:lnTo>
                  <a:pt x="293560" y="0"/>
                </a:lnTo>
                <a:close/>
              </a:path>
            </a:pathLst>
          </a:custGeom>
          <a:solidFill>
            <a:srgbClr val="497FBB"/>
          </a:solidFill>
        </p:spPr>
        <p:txBody>
          <a:bodyPr wrap="square" lIns="0" tIns="0" rIns="0" bIns="0" rtlCol="0"/>
          <a:lstStyle/>
          <a:p>
            <a:endParaRPr sz="1630"/>
          </a:p>
        </p:txBody>
      </p:sp>
      <p:sp>
        <p:nvSpPr>
          <p:cNvPr id="70" name="object 70"/>
          <p:cNvSpPr/>
          <p:nvPr/>
        </p:nvSpPr>
        <p:spPr>
          <a:xfrm>
            <a:off x="9378718" y="5711406"/>
            <a:ext cx="443380" cy="537815"/>
          </a:xfrm>
          <a:custGeom>
            <a:avLst/>
            <a:gdLst/>
            <a:ahLst/>
            <a:cxnLst/>
            <a:rect l="l" t="t" r="r" b="b"/>
            <a:pathLst>
              <a:path w="488950" h="593090">
                <a:moveTo>
                  <a:pt x="488746" y="592785"/>
                </a:moveTo>
                <a:lnTo>
                  <a:pt x="0" y="592785"/>
                </a:lnTo>
                <a:lnTo>
                  <a:pt x="0" y="0"/>
                </a:lnTo>
                <a:lnTo>
                  <a:pt x="488746" y="0"/>
                </a:lnTo>
                <a:lnTo>
                  <a:pt x="488746" y="592785"/>
                </a:lnTo>
                <a:close/>
              </a:path>
            </a:pathLst>
          </a:custGeom>
          <a:solidFill>
            <a:srgbClr val="9CC3E8"/>
          </a:solidFill>
        </p:spPr>
        <p:txBody>
          <a:bodyPr wrap="square" lIns="0" tIns="0" rIns="0" bIns="0" rtlCol="0"/>
          <a:lstStyle/>
          <a:p>
            <a:endParaRPr sz="1630"/>
          </a:p>
        </p:txBody>
      </p:sp>
      <p:sp>
        <p:nvSpPr>
          <p:cNvPr id="71" name="object 71"/>
          <p:cNvSpPr/>
          <p:nvPr/>
        </p:nvSpPr>
        <p:spPr>
          <a:xfrm>
            <a:off x="9555333" y="6181370"/>
            <a:ext cx="126225" cy="149966"/>
          </a:xfrm>
          <a:prstGeom prst="rect">
            <a:avLst/>
          </a:prstGeom>
          <a:blipFill>
            <a:blip r:embed="rId14" cstate="print"/>
            <a:stretch>
              <a:fillRect/>
            </a:stretch>
          </a:blipFill>
        </p:spPr>
        <p:txBody>
          <a:bodyPr wrap="square" lIns="0" tIns="0" rIns="0" bIns="0" rtlCol="0"/>
          <a:lstStyle/>
          <a:p>
            <a:endParaRPr sz="1630"/>
          </a:p>
        </p:txBody>
      </p:sp>
      <p:sp>
        <p:nvSpPr>
          <p:cNvPr id="72" name="object 72"/>
          <p:cNvSpPr/>
          <p:nvPr/>
        </p:nvSpPr>
        <p:spPr>
          <a:xfrm>
            <a:off x="9190886" y="6181370"/>
            <a:ext cx="126225" cy="149966"/>
          </a:xfrm>
          <a:prstGeom prst="rect">
            <a:avLst/>
          </a:prstGeom>
          <a:blipFill>
            <a:blip r:embed="rId15" cstate="print"/>
            <a:stretch>
              <a:fillRect/>
            </a:stretch>
          </a:blipFill>
        </p:spPr>
        <p:txBody>
          <a:bodyPr wrap="square" lIns="0" tIns="0" rIns="0" bIns="0" rtlCol="0"/>
          <a:lstStyle/>
          <a:p>
            <a:endParaRPr sz="1630"/>
          </a:p>
        </p:txBody>
      </p:sp>
      <p:sp>
        <p:nvSpPr>
          <p:cNvPr id="73" name="object 73"/>
          <p:cNvSpPr/>
          <p:nvPr/>
        </p:nvSpPr>
        <p:spPr>
          <a:xfrm>
            <a:off x="8571330" y="6181369"/>
            <a:ext cx="126214" cy="149966"/>
          </a:xfrm>
          <a:prstGeom prst="rect">
            <a:avLst/>
          </a:prstGeom>
          <a:blipFill>
            <a:blip r:embed="rId16" cstate="print"/>
            <a:stretch>
              <a:fillRect/>
            </a:stretch>
          </a:blipFill>
        </p:spPr>
        <p:txBody>
          <a:bodyPr wrap="square" lIns="0" tIns="0" rIns="0" bIns="0" rtlCol="0"/>
          <a:lstStyle/>
          <a:p>
            <a:endParaRPr sz="1630"/>
          </a:p>
        </p:txBody>
      </p:sp>
      <p:sp>
        <p:nvSpPr>
          <p:cNvPr id="74" name="object 74"/>
          <p:cNvSpPr/>
          <p:nvPr/>
        </p:nvSpPr>
        <p:spPr>
          <a:xfrm>
            <a:off x="9928254" y="5992525"/>
            <a:ext cx="71065" cy="71393"/>
          </a:xfrm>
          <a:prstGeom prst="rect">
            <a:avLst/>
          </a:prstGeom>
          <a:blipFill>
            <a:blip r:embed="rId17" cstate="print"/>
            <a:stretch>
              <a:fillRect/>
            </a:stretch>
          </a:blipFill>
        </p:spPr>
        <p:txBody>
          <a:bodyPr wrap="square" lIns="0" tIns="0" rIns="0" bIns="0" rtlCol="0"/>
          <a:lstStyle/>
          <a:p>
            <a:endParaRPr sz="1630"/>
          </a:p>
        </p:txBody>
      </p:sp>
      <p:sp>
        <p:nvSpPr>
          <p:cNvPr id="75" name="object 75"/>
          <p:cNvSpPr/>
          <p:nvPr/>
        </p:nvSpPr>
        <p:spPr>
          <a:xfrm>
            <a:off x="9838494" y="6181369"/>
            <a:ext cx="126214" cy="149966"/>
          </a:xfrm>
          <a:prstGeom prst="rect">
            <a:avLst/>
          </a:prstGeom>
          <a:blipFill>
            <a:blip r:embed="rId18" cstate="print"/>
            <a:stretch>
              <a:fillRect/>
            </a:stretch>
          </a:blipFill>
        </p:spPr>
        <p:txBody>
          <a:bodyPr wrap="square" lIns="0" tIns="0" rIns="0" bIns="0" rtlCol="0"/>
          <a:lstStyle/>
          <a:p>
            <a:endParaRPr sz="1630"/>
          </a:p>
        </p:txBody>
      </p:sp>
      <p:sp>
        <p:nvSpPr>
          <p:cNvPr id="76" name="object 76"/>
          <p:cNvSpPr/>
          <p:nvPr/>
        </p:nvSpPr>
        <p:spPr>
          <a:xfrm>
            <a:off x="9530110" y="5871577"/>
            <a:ext cx="193475" cy="376585"/>
          </a:xfrm>
          <a:custGeom>
            <a:avLst/>
            <a:gdLst/>
            <a:ahLst/>
            <a:cxnLst/>
            <a:rect l="l" t="t" r="r" b="b"/>
            <a:pathLst>
              <a:path w="213359" h="415290">
                <a:moveTo>
                  <a:pt x="212915" y="0"/>
                </a:moveTo>
                <a:lnTo>
                  <a:pt x="0" y="0"/>
                </a:lnTo>
                <a:lnTo>
                  <a:pt x="0" y="414947"/>
                </a:lnTo>
                <a:lnTo>
                  <a:pt x="21475" y="414947"/>
                </a:lnTo>
                <a:lnTo>
                  <a:pt x="27798" y="382128"/>
                </a:lnTo>
                <a:lnTo>
                  <a:pt x="41062" y="355630"/>
                </a:lnTo>
                <a:lnTo>
                  <a:pt x="59655" y="337921"/>
                </a:lnTo>
                <a:lnTo>
                  <a:pt x="81965" y="331469"/>
                </a:lnTo>
                <a:lnTo>
                  <a:pt x="212915" y="331469"/>
                </a:lnTo>
                <a:lnTo>
                  <a:pt x="212915" y="0"/>
                </a:lnTo>
                <a:close/>
              </a:path>
              <a:path w="213359" h="415290">
                <a:moveTo>
                  <a:pt x="212915" y="331469"/>
                </a:moveTo>
                <a:lnTo>
                  <a:pt x="81965" y="331469"/>
                </a:lnTo>
                <a:lnTo>
                  <a:pt x="104270" y="337921"/>
                </a:lnTo>
                <a:lnTo>
                  <a:pt x="122862" y="355630"/>
                </a:lnTo>
                <a:lnTo>
                  <a:pt x="136126" y="382128"/>
                </a:lnTo>
                <a:lnTo>
                  <a:pt x="142443" y="414947"/>
                </a:lnTo>
                <a:lnTo>
                  <a:pt x="212915" y="414947"/>
                </a:lnTo>
                <a:lnTo>
                  <a:pt x="212915" y="331469"/>
                </a:lnTo>
                <a:close/>
              </a:path>
            </a:pathLst>
          </a:custGeom>
          <a:solidFill>
            <a:srgbClr val="7DAEDE"/>
          </a:solidFill>
        </p:spPr>
        <p:txBody>
          <a:bodyPr wrap="square" lIns="0" tIns="0" rIns="0" bIns="0" rtlCol="0"/>
          <a:lstStyle/>
          <a:p>
            <a:endParaRPr sz="1630"/>
          </a:p>
        </p:txBody>
      </p:sp>
      <p:sp>
        <p:nvSpPr>
          <p:cNvPr id="77" name="object 77"/>
          <p:cNvSpPr/>
          <p:nvPr/>
        </p:nvSpPr>
        <p:spPr>
          <a:xfrm>
            <a:off x="9673446" y="5871577"/>
            <a:ext cx="308063" cy="377736"/>
          </a:xfrm>
          <a:custGeom>
            <a:avLst/>
            <a:gdLst/>
            <a:ahLst/>
            <a:cxnLst/>
            <a:rect l="l" t="t" r="r" b="b"/>
            <a:pathLst>
              <a:path w="339725" h="416559">
                <a:moveTo>
                  <a:pt x="284429" y="0"/>
                </a:moveTo>
                <a:lnTo>
                  <a:pt x="0" y="0"/>
                </a:lnTo>
                <a:lnTo>
                  <a:pt x="54851" y="306463"/>
                </a:lnTo>
                <a:lnTo>
                  <a:pt x="54851" y="416153"/>
                </a:lnTo>
                <a:lnTo>
                  <a:pt x="339280" y="416153"/>
                </a:lnTo>
                <a:lnTo>
                  <a:pt x="339280" y="306463"/>
                </a:lnTo>
                <a:lnTo>
                  <a:pt x="284429" y="0"/>
                </a:lnTo>
                <a:close/>
              </a:path>
            </a:pathLst>
          </a:custGeom>
          <a:solidFill>
            <a:srgbClr val="9CC3E8"/>
          </a:solidFill>
        </p:spPr>
        <p:txBody>
          <a:bodyPr wrap="square" lIns="0" tIns="0" rIns="0" bIns="0" rtlCol="0"/>
          <a:lstStyle/>
          <a:p>
            <a:endParaRPr sz="1630"/>
          </a:p>
        </p:txBody>
      </p:sp>
      <p:sp>
        <p:nvSpPr>
          <p:cNvPr id="78" name="object 78"/>
          <p:cNvSpPr/>
          <p:nvPr/>
        </p:nvSpPr>
        <p:spPr>
          <a:xfrm>
            <a:off x="9723173" y="6149489"/>
            <a:ext cx="257967" cy="99617"/>
          </a:xfrm>
          <a:custGeom>
            <a:avLst/>
            <a:gdLst/>
            <a:ahLst/>
            <a:cxnLst/>
            <a:rect l="l" t="t" r="r" b="b"/>
            <a:pathLst>
              <a:path w="284479" h="109854">
                <a:moveTo>
                  <a:pt x="284429" y="0"/>
                </a:moveTo>
                <a:lnTo>
                  <a:pt x="0" y="0"/>
                </a:lnTo>
                <a:lnTo>
                  <a:pt x="0" y="109689"/>
                </a:lnTo>
                <a:lnTo>
                  <a:pt x="284429" y="109689"/>
                </a:lnTo>
                <a:lnTo>
                  <a:pt x="284429" y="0"/>
                </a:lnTo>
                <a:close/>
              </a:path>
            </a:pathLst>
          </a:custGeom>
          <a:solidFill>
            <a:srgbClr val="B8D5F0"/>
          </a:solidFill>
        </p:spPr>
        <p:txBody>
          <a:bodyPr wrap="square" lIns="0" tIns="0" rIns="0" bIns="0" rtlCol="0"/>
          <a:lstStyle/>
          <a:p>
            <a:endParaRPr sz="1630"/>
          </a:p>
        </p:txBody>
      </p:sp>
      <p:sp>
        <p:nvSpPr>
          <p:cNvPr id="79" name="object 79"/>
          <p:cNvSpPr/>
          <p:nvPr/>
        </p:nvSpPr>
        <p:spPr>
          <a:xfrm>
            <a:off x="9741468" y="6162655"/>
            <a:ext cx="29366" cy="73129"/>
          </a:xfrm>
          <a:custGeom>
            <a:avLst/>
            <a:gdLst/>
            <a:ahLst/>
            <a:cxnLst/>
            <a:rect l="l" t="t" r="r" b="b"/>
            <a:pathLst>
              <a:path w="32384" h="80645">
                <a:moveTo>
                  <a:pt x="25501" y="0"/>
                </a:moveTo>
                <a:lnTo>
                  <a:pt x="6756" y="0"/>
                </a:lnTo>
                <a:lnTo>
                  <a:pt x="0" y="6743"/>
                </a:lnTo>
                <a:lnTo>
                  <a:pt x="0" y="73888"/>
                </a:lnTo>
                <a:lnTo>
                  <a:pt x="6756" y="80645"/>
                </a:lnTo>
                <a:lnTo>
                  <a:pt x="25501" y="80645"/>
                </a:lnTo>
                <a:lnTo>
                  <a:pt x="32257" y="73888"/>
                </a:lnTo>
                <a:lnTo>
                  <a:pt x="32257" y="6743"/>
                </a:lnTo>
                <a:lnTo>
                  <a:pt x="25501" y="0"/>
                </a:lnTo>
                <a:close/>
              </a:path>
            </a:pathLst>
          </a:custGeom>
          <a:solidFill>
            <a:srgbClr val="DDEBF8"/>
          </a:solidFill>
        </p:spPr>
        <p:txBody>
          <a:bodyPr wrap="square" lIns="0" tIns="0" rIns="0" bIns="0" rtlCol="0"/>
          <a:lstStyle/>
          <a:p>
            <a:endParaRPr sz="1630"/>
          </a:p>
        </p:txBody>
      </p:sp>
      <p:sp>
        <p:nvSpPr>
          <p:cNvPr id="80" name="object 80"/>
          <p:cNvSpPr/>
          <p:nvPr/>
        </p:nvSpPr>
        <p:spPr>
          <a:xfrm>
            <a:off x="9937710" y="6162655"/>
            <a:ext cx="29366" cy="73129"/>
          </a:xfrm>
          <a:custGeom>
            <a:avLst/>
            <a:gdLst/>
            <a:ahLst/>
            <a:cxnLst/>
            <a:rect l="l" t="t" r="r" b="b"/>
            <a:pathLst>
              <a:path w="32384" h="80645">
                <a:moveTo>
                  <a:pt x="25501" y="0"/>
                </a:moveTo>
                <a:lnTo>
                  <a:pt x="6756" y="0"/>
                </a:lnTo>
                <a:lnTo>
                  <a:pt x="0" y="6743"/>
                </a:lnTo>
                <a:lnTo>
                  <a:pt x="0" y="73888"/>
                </a:lnTo>
                <a:lnTo>
                  <a:pt x="6756" y="80645"/>
                </a:lnTo>
                <a:lnTo>
                  <a:pt x="25501" y="80645"/>
                </a:lnTo>
                <a:lnTo>
                  <a:pt x="32257" y="73888"/>
                </a:lnTo>
                <a:lnTo>
                  <a:pt x="32257" y="6743"/>
                </a:lnTo>
                <a:lnTo>
                  <a:pt x="25501" y="0"/>
                </a:lnTo>
                <a:close/>
              </a:path>
            </a:pathLst>
          </a:custGeom>
          <a:solidFill>
            <a:srgbClr val="DDEBF8"/>
          </a:solidFill>
        </p:spPr>
        <p:txBody>
          <a:bodyPr wrap="square" lIns="0" tIns="0" rIns="0" bIns="0" rtlCol="0"/>
          <a:lstStyle/>
          <a:p>
            <a:endParaRPr sz="1630"/>
          </a:p>
        </p:txBody>
      </p:sp>
      <p:sp>
        <p:nvSpPr>
          <p:cNvPr id="81" name="object 81"/>
          <p:cNvSpPr/>
          <p:nvPr/>
        </p:nvSpPr>
        <p:spPr>
          <a:xfrm>
            <a:off x="9787538" y="6176173"/>
            <a:ext cx="131862" cy="0"/>
          </a:xfrm>
          <a:custGeom>
            <a:avLst/>
            <a:gdLst/>
            <a:ahLst/>
            <a:cxnLst/>
            <a:rect l="l" t="t" r="r" b="b"/>
            <a:pathLst>
              <a:path w="145415">
                <a:moveTo>
                  <a:pt x="0" y="0"/>
                </a:moveTo>
                <a:lnTo>
                  <a:pt x="145173" y="0"/>
                </a:lnTo>
              </a:path>
            </a:pathLst>
          </a:custGeom>
          <a:ln w="10490">
            <a:solidFill>
              <a:srgbClr val="9CC3E8"/>
            </a:solidFill>
          </a:ln>
        </p:spPr>
        <p:txBody>
          <a:bodyPr wrap="square" lIns="0" tIns="0" rIns="0" bIns="0" rtlCol="0"/>
          <a:lstStyle/>
          <a:p>
            <a:endParaRPr sz="1630"/>
          </a:p>
        </p:txBody>
      </p:sp>
      <p:sp>
        <p:nvSpPr>
          <p:cNvPr id="82" name="object 82"/>
          <p:cNvSpPr/>
          <p:nvPr/>
        </p:nvSpPr>
        <p:spPr>
          <a:xfrm>
            <a:off x="9787538" y="6207019"/>
            <a:ext cx="131862" cy="0"/>
          </a:xfrm>
          <a:custGeom>
            <a:avLst/>
            <a:gdLst/>
            <a:ahLst/>
            <a:cxnLst/>
            <a:rect l="l" t="t" r="r" b="b"/>
            <a:pathLst>
              <a:path w="145415">
                <a:moveTo>
                  <a:pt x="0" y="0"/>
                </a:moveTo>
                <a:lnTo>
                  <a:pt x="145173" y="0"/>
                </a:lnTo>
              </a:path>
            </a:pathLst>
          </a:custGeom>
          <a:ln w="10477">
            <a:solidFill>
              <a:srgbClr val="9CC3E8"/>
            </a:solidFill>
          </a:ln>
        </p:spPr>
        <p:txBody>
          <a:bodyPr wrap="square" lIns="0" tIns="0" rIns="0" bIns="0" rtlCol="0"/>
          <a:lstStyle/>
          <a:p>
            <a:endParaRPr sz="1630"/>
          </a:p>
        </p:txBody>
      </p:sp>
      <p:sp>
        <p:nvSpPr>
          <p:cNvPr id="83" name="object 83"/>
          <p:cNvSpPr/>
          <p:nvPr/>
        </p:nvSpPr>
        <p:spPr>
          <a:xfrm>
            <a:off x="9691258" y="5913996"/>
            <a:ext cx="275817" cy="195778"/>
          </a:xfrm>
          <a:custGeom>
            <a:avLst/>
            <a:gdLst/>
            <a:ahLst/>
            <a:cxnLst/>
            <a:rect l="l" t="t" r="r" b="b"/>
            <a:pathLst>
              <a:path w="304165" h="215900">
                <a:moveTo>
                  <a:pt x="265188" y="0"/>
                </a:moveTo>
                <a:lnTo>
                  <a:pt x="0" y="0"/>
                </a:lnTo>
                <a:lnTo>
                  <a:pt x="38976" y="215328"/>
                </a:lnTo>
                <a:lnTo>
                  <a:pt x="304164" y="215328"/>
                </a:lnTo>
                <a:lnTo>
                  <a:pt x="265188" y="0"/>
                </a:lnTo>
                <a:close/>
              </a:path>
            </a:pathLst>
          </a:custGeom>
          <a:solidFill>
            <a:srgbClr val="3B448D"/>
          </a:solidFill>
        </p:spPr>
        <p:txBody>
          <a:bodyPr wrap="square" lIns="0" tIns="0" rIns="0" bIns="0" rtlCol="0"/>
          <a:lstStyle/>
          <a:p>
            <a:endParaRPr sz="1630"/>
          </a:p>
        </p:txBody>
      </p:sp>
      <p:sp>
        <p:nvSpPr>
          <p:cNvPr id="84" name="object 84"/>
          <p:cNvSpPr/>
          <p:nvPr/>
        </p:nvSpPr>
        <p:spPr>
          <a:xfrm>
            <a:off x="9558869" y="5913996"/>
            <a:ext cx="143781" cy="195260"/>
          </a:xfrm>
          <a:prstGeom prst="rect">
            <a:avLst/>
          </a:prstGeom>
          <a:blipFill>
            <a:blip r:embed="rId19" cstate="print"/>
            <a:stretch>
              <a:fillRect/>
            </a:stretch>
          </a:blipFill>
        </p:spPr>
        <p:txBody>
          <a:bodyPr wrap="square" lIns="0" tIns="0" rIns="0" bIns="0" rtlCol="0"/>
          <a:lstStyle/>
          <a:p>
            <a:endParaRPr sz="1630"/>
          </a:p>
        </p:txBody>
      </p:sp>
      <p:sp>
        <p:nvSpPr>
          <p:cNvPr id="85" name="object 85"/>
          <p:cNvSpPr/>
          <p:nvPr/>
        </p:nvSpPr>
        <p:spPr>
          <a:xfrm>
            <a:off x="9601778" y="5783816"/>
            <a:ext cx="104223" cy="88100"/>
          </a:xfrm>
          <a:custGeom>
            <a:avLst/>
            <a:gdLst/>
            <a:ahLst/>
            <a:cxnLst/>
            <a:rect l="l" t="t" r="r" b="b"/>
            <a:pathLst>
              <a:path w="114934" h="97154">
                <a:moveTo>
                  <a:pt x="31051" y="0"/>
                </a:moveTo>
                <a:lnTo>
                  <a:pt x="0" y="0"/>
                </a:lnTo>
                <a:lnTo>
                  <a:pt x="0" y="96786"/>
                </a:lnTo>
                <a:lnTo>
                  <a:pt x="114528" y="96786"/>
                </a:lnTo>
                <a:lnTo>
                  <a:pt x="114528" y="76212"/>
                </a:lnTo>
                <a:lnTo>
                  <a:pt x="31051" y="0"/>
                </a:lnTo>
                <a:close/>
              </a:path>
            </a:pathLst>
          </a:custGeom>
          <a:solidFill>
            <a:srgbClr val="B4D2EE"/>
          </a:solidFill>
        </p:spPr>
        <p:txBody>
          <a:bodyPr wrap="square" lIns="0" tIns="0" rIns="0" bIns="0" rtlCol="0"/>
          <a:lstStyle/>
          <a:p>
            <a:endParaRPr sz="1630"/>
          </a:p>
        </p:txBody>
      </p:sp>
      <p:sp>
        <p:nvSpPr>
          <p:cNvPr id="86" name="object 86"/>
          <p:cNvSpPr/>
          <p:nvPr/>
        </p:nvSpPr>
        <p:spPr>
          <a:xfrm>
            <a:off x="9629931" y="5783812"/>
            <a:ext cx="244147" cy="88100"/>
          </a:xfrm>
          <a:custGeom>
            <a:avLst/>
            <a:gdLst/>
            <a:ahLst/>
            <a:cxnLst/>
            <a:rect l="l" t="t" r="r" b="b"/>
            <a:pathLst>
              <a:path w="269240" h="97154">
                <a:moveTo>
                  <a:pt x="185496" y="0"/>
                </a:moveTo>
                <a:lnTo>
                  <a:pt x="0" y="0"/>
                </a:lnTo>
                <a:lnTo>
                  <a:pt x="83477" y="76225"/>
                </a:lnTo>
                <a:lnTo>
                  <a:pt x="83477" y="96786"/>
                </a:lnTo>
                <a:lnTo>
                  <a:pt x="268973" y="96786"/>
                </a:lnTo>
                <a:lnTo>
                  <a:pt x="268973" y="76225"/>
                </a:lnTo>
                <a:lnTo>
                  <a:pt x="185496" y="0"/>
                </a:lnTo>
                <a:close/>
              </a:path>
            </a:pathLst>
          </a:custGeom>
          <a:solidFill>
            <a:srgbClr val="DDEBF8"/>
          </a:solidFill>
        </p:spPr>
        <p:txBody>
          <a:bodyPr wrap="square" lIns="0" tIns="0" rIns="0" bIns="0" rtlCol="0"/>
          <a:lstStyle/>
          <a:p>
            <a:endParaRPr sz="1630"/>
          </a:p>
        </p:txBody>
      </p:sp>
      <p:sp>
        <p:nvSpPr>
          <p:cNvPr id="87" name="object 87"/>
          <p:cNvSpPr/>
          <p:nvPr/>
        </p:nvSpPr>
        <p:spPr>
          <a:xfrm>
            <a:off x="9705634" y="5862254"/>
            <a:ext cx="168715" cy="0"/>
          </a:xfrm>
          <a:custGeom>
            <a:avLst/>
            <a:gdLst/>
            <a:ahLst/>
            <a:cxnLst/>
            <a:rect l="l" t="t" r="r" b="b"/>
            <a:pathLst>
              <a:path w="186054">
                <a:moveTo>
                  <a:pt x="0" y="0"/>
                </a:moveTo>
                <a:lnTo>
                  <a:pt x="185496" y="0"/>
                </a:lnTo>
              </a:path>
            </a:pathLst>
          </a:custGeom>
          <a:ln w="20561">
            <a:solidFill>
              <a:srgbClr val="D3E4F5"/>
            </a:solidFill>
          </a:ln>
        </p:spPr>
        <p:txBody>
          <a:bodyPr wrap="square" lIns="0" tIns="0" rIns="0" bIns="0" rtlCol="0"/>
          <a:lstStyle/>
          <a:p>
            <a:endParaRPr sz="1630"/>
          </a:p>
        </p:txBody>
      </p:sp>
      <p:sp>
        <p:nvSpPr>
          <p:cNvPr id="88" name="object 88"/>
          <p:cNvSpPr/>
          <p:nvPr/>
        </p:nvSpPr>
        <p:spPr>
          <a:xfrm>
            <a:off x="8481617" y="5711414"/>
            <a:ext cx="897125" cy="537815"/>
          </a:xfrm>
          <a:custGeom>
            <a:avLst/>
            <a:gdLst/>
            <a:ahLst/>
            <a:cxnLst/>
            <a:rect l="l" t="t" r="r" b="b"/>
            <a:pathLst>
              <a:path w="989329" h="593090">
                <a:moveTo>
                  <a:pt x="989304" y="0"/>
                </a:moveTo>
                <a:lnTo>
                  <a:pt x="0" y="0"/>
                </a:lnTo>
                <a:lnTo>
                  <a:pt x="0" y="592785"/>
                </a:lnTo>
                <a:lnTo>
                  <a:pt x="92583" y="592785"/>
                </a:lnTo>
                <a:lnTo>
                  <a:pt x="92583" y="591566"/>
                </a:lnTo>
                <a:lnTo>
                  <a:pt x="98900" y="558749"/>
                </a:lnTo>
                <a:lnTo>
                  <a:pt x="112164" y="532255"/>
                </a:lnTo>
                <a:lnTo>
                  <a:pt x="130760" y="514551"/>
                </a:lnTo>
                <a:lnTo>
                  <a:pt x="153073" y="508101"/>
                </a:lnTo>
                <a:lnTo>
                  <a:pt x="989304" y="508101"/>
                </a:lnTo>
                <a:lnTo>
                  <a:pt x="989304" y="0"/>
                </a:lnTo>
                <a:close/>
              </a:path>
              <a:path w="989329" h="593090">
                <a:moveTo>
                  <a:pt x="836307" y="508101"/>
                </a:moveTo>
                <a:lnTo>
                  <a:pt x="153073" y="508101"/>
                </a:lnTo>
                <a:lnTo>
                  <a:pt x="175376" y="514551"/>
                </a:lnTo>
                <a:lnTo>
                  <a:pt x="193965" y="532255"/>
                </a:lnTo>
                <a:lnTo>
                  <a:pt x="207228" y="558749"/>
                </a:lnTo>
                <a:lnTo>
                  <a:pt x="213550" y="591566"/>
                </a:lnTo>
                <a:lnTo>
                  <a:pt x="213728" y="592785"/>
                </a:lnTo>
                <a:lnTo>
                  <a:pt x="775830" y="592785"/>
                </a:lnTo>
                <a:lnTo>
                  <a:pt x="775830" y="591566"/>
                </a:lnTo>
                <a:lnTo>
                  <a:pt x="782147" y="558749"/>
                </a:lnTo>
                <a:lnTo>
                  <a:pt x="795410" y="532255"/>
                </a:lnTo>
                <a:lnTo>
                  <a:pt x="814002" y="514551"/>
                </a:lnTo>
                <a:lnTo>
                  <a:pt x="836307" y="508101"/>
                </a:lnTo>
                <a:close/>
              </a:path>
              <a:path w="989329" h="593090">
                <a:moveTo>
                  <a:pt x="989304" y="508101"/>
                </a:moveTo>
                <a:lnTo>
                  <a:pt x="836307" y="508101"/>
                </a:lnTo>
                <a:lnTo>
                  <a:pt x="858618" y="514551"/>
                </a:lnTo>
                <a:lnTo>
                  <a:pt x="877211" y="532255"/>
                </a:lnTo>
                <a:lnTo>
                  <a:pt x="890475" y="558749"/>
                </a:lnTo>
                <a:lnTo>
                  <a:pt x="896797" y="591566"/>
                </a:lnTo>
                <a:lnTo>
                  <a:pt x="896924" y="592785"/>
                </a:lnTo>
                <a:lnTo>
                  <a:pt x="989304" y="592785"/>
                </a:lnTo>
                <a:lnTo>
                  <a:pt x="989304" y="508101"/>
                </a:lnTo>
                <a:close/>
              </a:path>
            </a:pathLst>
          </a:custGeom>
          <a:solidFill>
            <a:srgbClr val="97B3DD"/>
          </a:solidFill>
        </p:spPr>
        <p:txBody>
          <a:bodyPr wrap="square" lIns="0" tIns="0" rIns="0" bIns="0" rtlCol="0"/>
          <a:lstStyle/>
          <a:p>
            <a:endParaRPr sz="1630"/>
          </a:p>
        </p:txBody>
      </p:sp>
      <p:sp>
        <p:nvSpPr>
          <p:cNvPr id="89" name="object 89"/>
          <p:cNvSpPr/>
          <p:nvPr/>
        </p:nvSpPr>
        <p:spPr>
          <a:xfrm>
            <a:off x="9805785" y="5931291"/>
            <a:ext cx="123377" cy="148611"/>
          </a:xfrm>
          <a:prstGeom prst="rect">
            <a:avLst/>
          </a:prstGeom>
          <a:blipFill>
            <a:blip r:embed="rId20" cstate="print"/>
            <a:stretch>
              <a:fillRect/>
            </a:stretch>
          </a:blipFill>
        </p:spPr>
        <p:txBody>
          <a:bodyPr wrap="square" lIns="0" tIns="0" rIns="0" bIns="0" rtlCol="0"/>
          <a:lstStyle/>
          <a:p>
            <a:endParaRPr sz="1630"/>
          </a:p>
        </p:txBody>
      </p:sp>
      <p:sp>
        <p:nvSpPr>
          <p:cNvPr id="90" name="object 90"/>
          <p:cNvSpPr/>
          <p:nvPr/>
        </p:nvSpPr>
        <p:spPr>
          <a:xfrm>
            <a:off x="6625750" y="6354764"/>
            <a:ext cx="3648387" cy="0"/>
          </a:xfrm>
          <a:custGeom>
            <a:avLst/>
            <a:gdLst/>
            <a:ahLst/>
            <a:cxnLst/>
            <a:rect l="l" t="t" r="r" b="b"/>
            <a:pathLst>
              <a:path w="4023359">
                <a:moveTo>
                  <a:pt x="0" y="0"/>
                </a:moveTo>
                <a:lnTo>
                  <a:pt x="4023004" y="0"/>
                </a:lnTo>
              </a:path>
            </a:pathLst>
          </a:custGeom>
          <a:ln w="52552">
            <a:solidFill>
              <a:srgbClr val="AFBEE2"/>
            </a:solidFill>
          </a:ln>
        </p:spPr>
        <p:txBody>
          <a:bodyPr wrap="square" lIns="0" tIns="0" rIns="0" bIns="0" rtlCol="0"/>
          <a:lstStyle/>
          <a:p>
            <a:endParaRPr sz="1630"/>
          </a:p>
        </p:txBody>
      </p:sp>
      <p:sp>
        <p:nvSpPr>
          <p:cNvPr id="91" name="object 91"/>
          <p:cNvSpPr/>
          <p:nvPr/>
        </p:nvSpPr>
        <p:spPr>
          <a:xfrm>
            <a:off x="9570729" y="5374639"/>
            <a:ext cx="28215" cy="955859"/>
          </a:xfrm>
          <a:custGeom>
            <a:avLst/>
            <a:gdLst/>
            <a:ahLst/>
            <a:cxnLst/>
            <a:rect l="l" t="t" r="r" b="b"/>
            <a:pathLst>
              <a:path w="31115" h="1054100">
                <a:moveTo>
                  <a:pt x="0" y="1032459"/>
                </a:moveTo>
                <a:lnTo>
                  <a:pt x="0" y="1054100"/>
                </a:lnTo>
                <a:lnTo>
                  <a:pt x="29032" y="1054100"/>
                </a:lnTo>
                <a:lnTo>
                  <a:pt x="20893" y="1051220"/>
                </a:lnTo>
                <a:lnTo>
                  <a:pt x="13273" y="1046551"/>
                </a:lnTo>
                <a:lnTo>
                  <a:pt x="6273" y="1040246"/>
                </a:lnTo>
                <a:lnTo>
                  <a:pt x="0" y="1032459"/>
                </a:lnTo>
                <a:close/>
              </a:path>
              <a:path w="31115" h="1054100">
                <a:moveTo>
                  <a:pt x="30911" y="0"/>
                </a:moveTo>
                <a:lnTo>
                  <a:pt x="0" y="22567"/>
                </a:lnTo>
                <a:lnTo>
                  <a:pt x="0" y="371386"/>
                </a:lnTo>
                <a:lnTo>
                  <a:pt x="30911" y="371386"/>
                </a:lnTo>
                <a:lnTo>
                  <a:pt x="30911" y="0"/>
                </a:lnTo>
                <a:close/>
              </a:path>
            </a:pathLst>
          </a:custGeom>
          <a:solidFill>
            <a:srgbClr val="B0B8DD"/>
          </a:solidFill>
        </p:spPr>
        <p:txBody>
          <a:bodyPr wrap="square" lIns="0" tIns="0" rIns="0" bIns="0" rtlCol="0"/>
          <a:lstStyle/>
          <a:p>
            <a:endParaRPr sz="1630"/>
          </a:p>
        </p:txBody>
      </p:sp>
      <p:sp>
        <p:nvSpPr>
          <p:cNvPr id="92" name="object 92"/>
          <p:cNvSpPr/>
          <p:nvPr/>
        </p:nvSpPr>
        <p:spPr>
          <a:xfrm>
            <a:off x="9570734" y="5711414"/>
            <a:ext cx="28215" cy="490597"/>
          </a:xfrm>
          <a:custGeom>
            <a:avLst/>
            <a:gdLst/>
            <a:ahLst/>
            <a:cxnLst/>
            <a:rect l="l" t="t" r="r" b="b"/>
            <a:pathLst>
              <a:path w="31115" h="541020">
                <a:moveTo>
                  <a:pt x="30911" y="508584"/>
                </a:moveTo>
                <a:lnTo>
                  <a:pt x="22427" y="510845"/>
                </a:lnTo>
                <a:lnTo>
                  <a:pt x="14389" y="514835"/>
                </a:lnTo>
                <a:lnTo>
                  <a:pt x="6883" y="520421"/>
                </a:lnTo>
                <a:lnTo>
                  <a:pt x="0" y="527469"/>
                </a:lnTo>
                <a:lnTo>
                  <a:pt x="0" y="540816"/>
                </a:lnTo>
                <a:lnTo>
                  <a:pt x="6642" y="532639"/>
                </a:lnTo>
                <a:lnTo>
                  <a:pt x="14089" y="526121"/>
                </a:lnTo>
                <a:lnTo>
                  <a:pt x="22218" y="521448"/>
                </a:lnTo>
                <a:lnTo>
                  <a:pt x="30911" y="518807"/>
                </a:lnTo>
                <a:lnTo>
                  <a:pt x="30911" y="508584"/>
                </a:lnTo>
                <a:close/>
              </a:path>
              <a:path w="31115" h="541020">
                <a:moveTo>
                  <a:pt x="30911" y="0"/>
                </a:moveTo>
                <a:lnTo>
                  <a:pt x="0" y="0"/>
                </a:lnTo>
                <a:lnTo>
                  <a:pt x="0" y="176618"/>
                </a:lnTo>
                <a:lnTo>
                  <a:pt x="30911" y="176618"/>
                </a:lnTo>
                <a:lnTo>
                  <a:pt x="30911" y="0"/>
                </a:lnTo>
                <a:close/>
              </a:path>
            </a:pathLst>
          </a:custGeom>
          <a:solidFill>
            <a:srgbClr val="7BA1D4"/>
          </a:solidFill>
        </p:spPr>
        <p:txBody>
          <a:bodyPr wrap="square" lIns="0" tIns="0" rIns="0" bIns="0" rtlCol="0"/>
          <a:lstStyle/>
          <a:p>
            <a:endParaRPr sz="1630"/>
          </a:p>
        </p:txBody>
      </p:sp>
      <p:sp>
        <p:nvSpPr>
          <p:cNvPr id="93" name="object 93"/>
          <p:cNvSpPr/>
          <p:nvPr/>
        </p:nvSpPr>
        <p:spPr>
          <a:xfrm>
            <a:off x="9570734" y="6181866"/>
            <a:ext cx="28215" cy="149137"/>
          </a:xfrm>
          <a:custGeom>
            <a:avLst/>
            <a:gdLst/>
            <a:ahLst/>
            <a:cxnLst/>
            <a:rect l="l" t="t" r="r" b="b"/>
            <a:pathLst>
              <a:path w="31115" h="164465">
                <a:moveTo>
                  <a:pt x="30911" y="0"/>
                </a:moveTo>
                <a:lnTo>
                  <a:pt x="22218" y="2646"/>
                </a:lnTo>
                <a:lnTo>
                  <a:pt x="14089" y="7319"/>
                </a:lnTo>
                <a:lnTo>
                  <a:pt x="6642" y="13839"/>
                </a:lnTo>
                <a:lnTo>
                  <a:pt x="0" y="22021"/>
                </a:lnTo>
                <a:lnTo>
                  <a:pt x="0" y="142265"/>
                </a:lnTo>
                <a:lnTo>
                  <a:pt x="6266" y="150052"/>
                </a:lnTo>
                <a:lnTo>
                  <a:pt x="13263" y="156357"/>
                </a:lnTo>
                <a:lnTo>
                  <a:pt x="20886" y="161026"/>
                </a:lnTo>
                <a:lnTo>
                  <a:pt x="29032" y="163906"/>
                </a:lnTo>
                <a:lnTo>
                  <a:pt x="30911" y="163906"/>
                </a:lnTo>
                <a:lnTo>
                  <a:pt x="30911" y="141808"/>
                </a:lnTo>
                <a:lnTo>
                  <a:pt x="21157" y="134282"/>
                </a:lnTo>
                <a:lnTo>
                  <a:pt x="12761" y="121129"/>
                </a:lnTo>
                <a:lnTo>
                  <a:pt x="6878" y="103399"/>
                </a:lnTo>
                <a:lnTo>
                  <a:pt x="4660" y="82143"/>
                </a:lnTo>
                <a:lnTo>
                  <a:pt x="6878" y="60880"/>
                </a:lnTo>
                <a:lnTo>
                  <a:pt x="12761" y="43148"/>
                </a:lnTo>
                <a:lnTo>
                  <a:pt x="21157" y="29997"/>
                </a:lnTo>
                <a:lnTo>
                  <a:pt x="30911" y="22478"/>
                </a:lnTo>
                <a:lnTo>
                  <a:pt x="30911" y="0"/>
                </a:lnTo>
                <a:close/>
              </a:path>
            </a:pathLst>
          </a:custGeom>
          <a:solidFill>
            <a:srgbClr val="343D8A"/>
          </a:solidFill>
        </p:spPr>
        <p:txBody>
          <a:bodyPr wrap="square" lIns="0" tIns="0" rIns="0" bIns="0" rtlCol="0"/>
          <a:lstStyle/>
          <a:p>
            <a:endParaRPr sz="1630"/>
          </a:p>
        </p:txBody>
      </p:sp>
      <p:sp>
        <p:nvSpPr>
          <p:cNvPr id="94" name="object 94"/>
          <p:cNvSpPr/>
          <p:nvPr/>
        </p:nvSpPr>
        <p:spPr>
          <a:xfrm>
            <a:off x="9574960" y="6202246"/>
            <a:ext cx="24184" cy="108254"/>
          </a:xfrm>
          <a:custGeom>
            <a:avLst/>
            <a:gdLst/>
            <a:ahLst/>
            <a:cxnLst/>
            <a:rect l="l" t="t" r="r" b="b"/>
            <a:pathLst>
              <a:path w="26670" h="119379">
                <a:moveTo>
                  <a:pt x="26250" y="0"/>
                </a:moveTo>
                <a:lnTo>
                  <a:pt x="16496" y="7525"/>
                </a:lnTo>
                <a:lnTo>
                  <a:pt x="8101" y="20678"/>
                </a:lnTo>
                <a:lnTo>
                  <a:pt x="2217" y="38408"/>
                </a:lnTo>
                <a:lnTo>
                  <a:pt x="0" y="59664"/>
                </a:lnTo>
                <a:lnTo>
                  <a:pt x="2217" y="80926"/>
                </a:lnTo>
                <a:lnTo>
                  <a:pt x="8101" y="98655"/>
                </a:lnTo>
                <a:lnTo>
                  <a:pt x="16496" y="111805"/>
                </a:lnTo>
                <a:lnTo>
                  <a:pt x="26250" y="119329"/>
                </a:lnTo>
                <a:lnTo>
                  <a:pt x="26250" y="0"/>
                </a:lnTo>
                <a:close/>
              </a:path>
            </a:pathLst>
          </a:custGeom>
          <a:solidFill>
            <a:srgbClr val="4D549E"/>
          </a:solidFill>
        </p:spPr>
        <p:txBody>
          <a:bodyPr wrap="square" lIns="0" tIns="0" rIns="0" bIns="0" rtlCol="0"/>
          <a:lstStyle/>
          <a:p>
            <a:endParaRPr sz="1630"/>
          </a:p>
        </p:txBody>
      </p:sp>
      <p:sp>
        <p:nvSpPr>
          <p:cNvPr id="95" name="object 95"/>
          <p:cNvSpPr/>
          <p:nvPr/>
        </p:nvSpPr>
        <p:spPr>
          <a:xfrm>
            <a:off x="9570734" y="5871575"/>
            <a:ext cx="28215" cy="318428"/>
          </a:xfrm>
          <a:custGeom>
            <a:avLst/>
            <a:gdLst/>
            <a:ahLst/>
            <a:cxnLst/>
            <a:rect l="l" t="t" r="r" b="b"/>
            <a:pathLst>
              <a:path w="31115" h="351154">
                <a:moveTo>
                  <a:pt x="30911" y="262115"/>
                </a:moveTo>
                <a:lnTo>
                  <a:pt x="0" y="262115"/>
                </a:lnTo>
                <a:lnTo>
                  <a:pt x="0" y="350850"/>
                </a:lnTo>
                <a:lnTo>
                  <a:pt x="6883" y="343802"/>
                </a:lnTo>
                <a:lnTo>
                  <a:pt x="14389" y="338216"/>
                </a:lnTo>
                <a:lnTo>
                  <a:pt x="22427" y="334226"/>
                </a:lnTo>
                <a:lnTo>
                  <a:pt x="30911" y="331965"/>
                </a:lnTo>
                <a:lnTo>
                  <a:pt x="30911" y="262115"/>
                </a:lnTo>
                <a:close/>
              </a:path>
              <a:path w="31115" h="351154">
                <a:moveTo>
                  <a:pt x="30911" y="0"/>
                </a:moveTo>
                <a:lnTo>
                  <a:pt x="0" y="0"/>
                </a:lnTo>
                <a:lnTo>
                  <a:pt x="0" y="46774"/>
                </a:lnTo>
                <a:lnTo>
                  <a:pt x="30911" y="46774"/>
                </a:lnTo>
                <a:lnTo>
                  <a:pt x="30911" y="0"/>
                </a:lnTo>
                <a:close/>
              </a:path>
            </a:pathLst>
          </a:custGeom>
          <a:solidFill>
            <a:srgbClr val="6291CC"/>
          </a:solidFill>
        </p:spPr>
        <p:txBody>
          <a:bodyPr wrap="square" lIns="0" tIns="0" rIns="0" bIns="0" rtlCol="0"/>
          <a:lstStyle/>
          <a:p>
            <a:endParaRPr sz="1630"/>
          </a:p>
        </p:txBody>
      </p:sp>
      <p:sp>
        <p:nvSpPr>
          <p:cNvPr id="96" name="object 96"/>
          <p:cNvSpPr/>
          <p:nvPr/>
        </p:nvSpPr>
        <p:spPr>
          <a:xfrm>
            <a:off x="9584746" y="5913991"/>
            <a:ext cx="0" cy="195778"/>
          </a:xfrm>
          <a:custGeom>
            <a:avLst/>
            <a:gdLst/>
            <a:ahLst/>
            <a:cxnLst/>
            <a:rect l="l" t="t" r="r" b="b"/>
            <a:pathLst>
              <a:path h="215900">
                <a:moveTo>
                  <a:pt x="0" y="0"/>
                </a:moveTo>
                <a:lnTo>
                  <a:pt x="0" y="215328"/>
                </a:lnTo>
              </a:path>
            </a:pathLst>
          </a:custGeom>
          <a:ln w="30911">
            <a:solidFill>
              <a:srgbClr val="343D8A"/>
            </a:solidFill>
          </a:ln>
        </p:spPr>
        <p:txBody>
          <a:bodyPr wrap="square" lIns="0" tIns="0" rIns="0" bIns="0" rtlCol="0"/>
          <a:lstStyle/>
          <a:p>
            <a:endParaRPr sz="1630"/>
          </a:p>
        </p:txBody>
      </p:sp>
      <p:sp>
        <p:nvSpPr>
          <p:cNvPr id="97" name="object 97"/>
          <p:cNvSpPr/>
          <p:nvPr/>
        </p:nvSpPr>
        <p:spPr>
          <a:xfrm>
            <a:off x="8995487" y="5436631"/>
            <a:ext cx="249905" cy="186565"/>
          </a:xfrm>
          <a:custGeom>
            <a:avLst/>
            <a:gdLst/>
            <a:ahLst/>
            <a:cxnLst/>
            <a:rect l="l" t="t" r="r" b="b"/>
            <a:pathLst>
              <a:path w="275590" h="205739">
                <a:moveTo>
                  <a:pt x="0" y="0"/>
                </a:moveTo>
                <a:lnTo>
                  <a:pt x="0" y="21818"/>
                </a:lnTo>
                <a:lnTo>
                  <a:pt x="259803" y="205117"/>
                </a:lnTo>
                <a:lnTo>
                  <a:pt x="275005" y="194017"/>
                </a:lnTo>
                <a:lnTo>
                  <a:pt x="0" y="0"/>
                </a:lnTo>
                <a:close/>
              </a:path>
            </a:pathLst>
          </a:custGeom>
          <a:solidFill>
            <a:srgbClr val="B0B8DD"/>
          </a:solidFill>
        </p:spPr>
        <p:txBody>
          <a:bodyPr wrap="square" lIns="0" tIns="0" rIns="0" bIns="0" rtlCol="0"/>
          <a:lstStyle/>
          <a:p>
            <a:endParaRPr sz="1630"/>
          </a:p>
        </p:txBody>
      </p:sp>
      <p:sp>
        <p:nvSpPr>
          <p:cNvPr id="98" name="object 98"/>
          <p:cNvSpPr/>
          <p:nvPr/>
        </p:nvSpPr>
        <p:spPr>
          <a:xfrm>
            <a:off x="8981955" y="5436631"/>
            <a:ext cx="13820" cy="20154"/>
          </a:xfrm>
          <a:custGeom>
            <a:avLst/>
            <a:gdLst/>
            <a:ahLst/>
            <a:cxnLst/>
            <a:rect l="l" t="t" r="r" b="b"/>
            <a:pathLst>
              <a:path w="15240" h="22225">
                <a:moveTo>
                  <a:pt x="14922" y="0"/>
                </a:moveTo>
                <a:lnTo>
                  <a:pt x="0" y="11290"/>
                </a:lnTo>
                <a:lnTo>
                  <a:pt x="14922" y="21818"/>
                </a:lnTo>
                <a:lnTo>
                  <a:pt x="14922" y="0"/>
                </a:lnTo>
                <a:close/>
              </a:path>
            </a:pathLst>
          </a:custGeom>
          <a:solidFill>
            <a:srgbClr val="C9D0EA"/>
          </a:solidFill>
        </p:spPr>
        <p:txBody>
          <a:bodyPr wrap="square" lIns="0" tIns="0" rIns="0" bIns="0" rtlCol="0"/>
          <a:lstStyle/>
          <a:p>
            <a:endParaRPr sz="1630"/>
          </a:p>
        </p:txBody>
      </p:sp>
      <p:sp>
        <p:nvSpPr>
          <p:cNvPr id="99" name="object 99"/>
          <p:cNvSpPr/>
          <p:nvPr/>
        </p:nvSpPr>
        <p:spPr>
          <a:xfrm>
            <a:off x="9231081" y="5374638"/>
            <a:ext cx="339733" cy="955859"/>
          </a:xfrm>
          <a:custGeom>
            <a:avLst/>
            <a:gdLst/>
            <a:ahLst/>
            <a:cxnLst/>
            <a:rect l="l" t="t" r="r" b="b"/>
            <a:pathLst>
              <a:path w="374650" h="1054100">
                <a:moveTo>
                  <a:pt x="374561" y="0"/>
                </a:moveTo>
                <a:lnTo>
                  <a:pt x="0" y="273481"/>
                </a:lnTo>
                <a:lnTo>
                  <a:pt x="0" y="1054100"/>
                </a:lnTo>
                <a:lnTo>
                  <a:pt x="374561" y="1054100"/>
                </a:lnTo>
                <a:lnTo>
                  <a:pt x="374561" y="0"/>
                </a:lnTo>
                <a:close/>
              </a:path>
            </a:pathLst>
          </a:custGeom>
          <a:solidFill>
            <a:srgbClr val="ECECF7"/>
          </a:solidFill>
        </p:spPr>
        <p:txBody>
          <a:bodyPr wrap="square" lIns="0" tIns="0" rIns="0" bIns="0" rtlCol="0"/>
          <a:lstStyle/>
          <a:p>
            <a:endParaRPr sz="1630"/>
          </a:p>
        </p:txBody>
      </p:sp>
      <p:sp>
        <p:nvSpPr>
          <p:cNvPr id="100" name="object 100"/>
          <p:cNvSpPr/>
          <p:nvPr/>
        </p:nvSpPr>
        <p:spPr>
          <a:xfrm>
            <a:off x="8967448" y="5436630"/>
            <a:ext cx="263725" cy="894246"/>
          </a:xfrm>
          <a:custGeom>
            <a:avLst/>
            <a:gdLst/>
            <a:ahLst/>
            <a:cxnLst/>
            <a:rect l="l" t="t" r="r" b="b"/>
            <a:pathLst>
              <a:path w="290829" h="986154">
                <a:moveTo>
                  <a:pt x="0" y="0"/>
                </a:moveTo>
                <a:lnTo>
                  <a:pt x="0" y="985735"/>
                </a:lnTo>
                <a:lnTo>
                  <a:pt x="290728" y="985735"/>
                </a:lnTo>
                <a:lnTo>
                  <a:pt x="290728" y="205117"/>
                </a:lnTo>
                <a:lnTo>
                  <a:pt x="0" y="0"/>
                </a:lnTo>
                <a:close/>
              </a:path>
            </a:pathLst>
          </a:custGeom>
          <a:solidFill>
            <a:srgbClr val="CECEE8"/>
          </a:solidFill>
        </p:spPr>
        <p:txBody>
          <a:bodyPr wrap="square" lIns="0" tIns="0" rIns="0" bIns="0" rtlCol="0"/>
          <a:lstStyle/>
          <a:p>
            <a:endParaRPr sz="1630"/>
          </a:p>
        </p:txBody>
      </p:sp>
      <p:sp>
        <p:nvSpPr>
          <p:cNvPr id="101" name="object 101"/>
          <p:cNvSpPr/>
          <p:nvPr/>
        </p:nvSpPr>
        <p:spPr>
          <a:xfrm>
            <a:off x="8721617" y="5436630"/>
            <a:ext cx="245875" cy="894246"/>
          </a:xfrm>
          <a:custGeom>
            <a:avLst/>
            <a:gdLst/>
            <a:ahLst/>
            <a:cxnLst/>
            <a:rect l="l" t="t" r="r" b="b"/>
            <a:pathLst>
              <a:path w="271145" h="986154">
                <a:moveTo>
                  <a:pt x="271106" y="0"/>
                </a:moveTo>
                <a:lnTo>
                  <a:pt x="0" y="205117"/>
                </a:lnTo>
                <a:lnTo>
                  <a:pt x="0" y="985735"/>
                </a:lnTo>
                <a:lnTo>
                  <a:pt x="271106" y="985735"/>
                </a:lnTo>
                <a:lnTo>
                  <a:pt x="271106" y="0"/>
                </a:lnTo>
                <a:close/>
              </a:path>
            </a:pathLst>
          </a:custGeom>
          <a:solidFill>
            <a:srgbClr val="ECECF7"/>
          </a:solidFill>
        </p:spPr>
        <p:txBody>
          <a:bodyPr wrap="square" lIns="0" tIns="0" rIns="0" bIns="0" rtlCol="0"/>
          <a:lstStyle/>
          <a:p>
            <a:endParaRPr sz="1630"/>
          </a:p>
        </p:txBody>
      </p:sp>
      <p:sp>
        <p:nvSpPr>
          <p:cNvPr id="102" name="object 102"/>
          <p:cNvSpPr/>
          <p:nvPr/>
        </p:nvSpPr>
        <p:spPr>
          <a:xfrm>
            <a:off x="8766903" y="5513726"/>
            <a:ext cx="379464" cy="490022"/>
          </a:xfrm>
          <a:custGeom>
            <a:avLst/>
            <a:gdLst/>
            <a:ahLst/>
            <a:cxnLst/>
            <a:rect l="l" t="t" r="r" b="b"/>
            <a:pathLst>
              <a:path w="418465" h="540384">
                <a:moveTo>
                  <a:pt x="235428" y="0"/>
                </a:moveTo>
                <a:lnTo>
                  <a:pt x="211913" y="9447"/>
                </a:lnTo>
                <a:lnTo>
                  <a:pt x="197136" y="27571"/>
                </a:lnTo>
                <a:lnTo>
                  <a:pt x="185452" y="47963"/>
                </a:lnTo>
                <a:lnTo>
                  <a:pt x="171217" y="64211"/>
                </a:lnTo>
                <a:lnTo>
                  <a:pt x="152019" y="74048"/>
                </a:lnTo>
                <a:lnTo>
                  <a:pt x="106257" y="89041"/>
                </a:lnTo>
                <a:lnTo>
                  <a:pt x="82037" y="99885"/>
                </a:lnTo>
                <a:lnTo>
                  <a:pt x="64096" y="117439"/>
                </a:lnTo>
                <a:lnTo>
                  <a:pt x="54845" y="140011"/>
                </a:lnTo>
                <a:lnTo>
                  <a:pt x="48935" y="162582"/>
                </a:lnTo>
                <a:lnTo>
                  <a:pt x="41016" y="180136"/>
                </a:lnTo>
                <a:lnTo>
                  <a:pt x="10421" y="231562"/>
                </a:lnTo>
                <a:lnTo>
                  <a:pt x="0" y="291813"/>
                </a:lnTo>
                <a:lnTo>
                  <a:pt x="8915" y="324837"/>
                </a:lnTo>
                <a:lnTo>
                  <a:pt x="25859" y="350169"/>
                </a:lnTo>
                <a:lnTo>
                  <a:pt x="48154" y="360286"/>
                </a:lnTo>
                <a:lnTo>
                  <a:pt x="75437" y="360368"/>
                </a:lnTo>
                <a:lnTo>
                  <a:pt x="104558" y="362289"/>
                </a:lnTo>
                <a:lnTo>
                  <a:pt x="128664" y="368558"/>
                </a:lnTo>
                <a:lnTo>
                  <a:pt x="140902" y="381685"/>
                </a:lnTo>
                <a:lnTo>
                  <a:pt x="145163" y="405235"/>
                </a:lnTo>
                <a:lnTo>
                  <a:pt x="150930" y="436308"/>
                </a:lnTo>
                <a:lnTo>
                  <a:pt x="173007" y="492264"/>
                </a:lnTo>
                <a:lnTo>
                  <a:pt x="204218" y="517685"/>
                </a:lnTo>
                <a:lnTo>
                  <a:pt x="219656" y="525877"/>
                </a:lnTo>
                <a:lnTo>
                  <a:pt x="235428" y="535076"/>
                </a:lnTo>
                <a:lnTo>
                  <a:pt x="253486" y="540006"/>
                </a:lnTo>
                <a:lnTo>
                  <a:pt x="274222" y="531729"/>
                </a:lnTo>
                <a:lnTo>
                  <a:pt x="295627" y="507737"/>
                </a:lnTo>
                <a:lnTo>
                  <a:pt x="315692" y="465518"/>
                </a:lnTo>
                <a:lnTo>
                  <a:pt x="337345" y="427534"/>
                </a:lnTo>
                <a:lnTo>
                  <a:pt x="359166" y="406436"/>
                </a:lnTo>
                <a:lnTo>
                  <a:pt x="372626" y="385003"/>
                </a:lnTo>
                <a:lnTo>
                  <a:pt x="369197" y="346011"/>
                </a:lnTo>
                <a:lnTo>
                  <a:pt x="356740" y="299893"/>
                </a:lnTo>
                <a:lnTo>
                  <a:pt x="351139" y="265979"/>
                </a:lnTo>
                <a:lnTo>
                  <a:pt x="355904" y="240423"/>
                </a:lnTo>
                <a:lnTo>
                  <a:pt x="374544" y="219379"/>
                </a:lnTo>
                <a:lnTo>
                  <a:pt x="398373" y="197752"/>
                </a:lnTo>
                <a:lnTo>
                  <a:pt x="414009" y="173453"/>
                </a:lnTo>
                <a:lnTo>
                  <a:pt x="406649" y="119507"/>
                </a:lnTo>
                <a:lnTo>
                  <a:pt x="381908" y="86947"/>
                </a:lnTo>
                <a:lnTo>
                  <a:pt x="342451" y="57073"/>
                </a:lnTo>
                <a:lnTo>
                  <a:pt x="308671" y="33609"/>
                </a:lnTo>
                <a:lnTo>
                  <a:pt x="253156" y="3397"/>
                </a:lnTo>
                <a:lnTo>
                  <a:pt x="235428" y="0"/>
                </a:lnTo>
                <a:close/>
              </a:path>
            </a:pathLst>
          </a:custGeom>
          <a:solidFill>
            <a:srgbClr val="C4C6E3"/>
          </a:solidFill>
        </p:spPr>
        <p:txBody>
          <a:bodyPr wrap="square" lIns="0" tIns="0" rIns="0" bIns="0" rtlCol="0"/>
          <a:lstStyle/>
          <a:p>
            <a:endParaRPr sz="1630"/>
          </a:p>
        </p:txBody>
      </p:sp>
      <p:sp>
        <p:nvSpPr>
          <p:cNvPr id="103" name="object 103"/>
          <p:cNvSpPr/>
          <p:nvPr/>
        </p:nvSpPr>
        <p:spPr>
          <a:xfrm>
            <a:off x="8942510" y="5938109"/>
            <a:ext cx="347219" cy="348370"/>
          </a:xfrm>
          <a:custGeom>
            <a:avLst/>
            <a:gdLst/>
            <a:ahLst/>
            <a:cxnLst/>
            <a:rect l="l" t="t" r="r" b="b"/>
            <a:pathLst>
              <a:path w="382904" h="384175">
                <a:moveTo>
                  <a:pt x="256939" y="229375"/>
                </a:moveTo>
                <a:lnTo>
                  <a:pt x="56044" y="229375"/>
                </a:lnTo>
                <a:lnTo>
                  <a:pt x="74353" y="231550"/>
                </a:lnTo>
                <a:lnTo>
                  <a:pt x="88816" y="240081"/>
                </a:lnTo>
                <a:lnTo>
                  <a:pt x="102946" y="257975"/>
                </a:lnTo>
                <a:lnTo>
                  <a:pt x="120255" y="288239"/>
                </a:lnTo>
                <a:lnTo>
                  <a:pt x="135640" y="327978"/>
                </a:lnTo>
                <a:lnTo>
                  <a:pt x="147009" y="364038"/>
                </a:lnTo>
                <a:lnTo>
                  <a:pt x="162391" y="384046"/>
                </a:lnTo>
                <a:lnTo>
                  <a:pt x="189813" y="375628"/>
                </a:lnTo>
                <a:lnTo>
                  <a:pt x="220887" y="334667"/>
                </a:lnTo>
                <a:lnTo>
                  <a:pt x="243099" y="277984"/>
                </a:lnTo>
                <a:lnTo>
                  <a:pt x="256939" y="229375"/>
                </a:lnTo>
                <a:close/>
              </a:path>
              <a:path w="382904" h="384175">
                <a:moveTo>
                  <a:pt x="241788" y="0"/>
                </a:moveTo>
                <a:lnTo>
                  <a:pt x="220801" y="3537"/>
                </a:lnTo>
                <a:lnTo>
                  <a:pt x="202157" y="16105"/>
                </a:lnTo>
                <a:lnTo>
                  <a:pt x="193382" y="27839"/>
                </a:lnTo>
                <a:lnTo>
                  <a:pt x="179757" y="54636"/>
                </a:lnTo>
                <a:lnTo>
                  <a:pt x="155705" y="69941"/>
                </a:lnTo>
                <a:lnTo>
                  <a:pt x="129090" y="80247"/>
                </a:lnTo>
                <a:lnTo>
                  <a:pt x="107771" y="92050"/>
                </a:lnTo>
                <a:lnTo>
                  <a:pt x="89796" y="103115"/>
                </a:lnTo>
                <a:lnTo>
                  <a:pt x="69646" y="109663"/>
                </a:lnTo>
                <a:lnTo>
                  <a:pt x="32854" y="125933"/>
                </a:lnTo>
                <a:lnTo>
                  <a:pt x="0" y="161547"/>
                </a:lnTo>
                <a:lnTo>
                  <a:pt x="748" y="188354"/>
                </a:lnTo>
                <a:lnTo>
                  <a:pt x="8386" y="214330"/>
                </a:lnTo>
                <a:lnTo>
                  <a:pt x="20371" y="226257"/>
                </a:lnTo>
                <a:lnTo>
                  <a:pt x="36369" y="229488"/>
                </a:lnTo>
                <a:lnTo>
                  <a:pt x="256939" y="229375"/>
                </a:lnTo>
                <a:lnTo>
                  <a:pt x="258286" y="224645"/>
                </a:lnTo>
                <a:lnTo>
                  <a:pt x="268286" y="193713"/>
                </a:lnTo>
                <a:lnTo>
                  <a:pt x="277124" y="182756"/>
                </a:lnTo>
                <a:lnTo>
                  <a:pt x="288135" y="175648"/>
                </a:lnTo>
                <a:lnTo>
                  <a:pt x="302153" y="170882"/>
                </a:lnTo>
                <a:lnTo>
                  <a:pt x="320013" y="166954"/>
                </a:lnTo>
                <a:lnTo>
                  <a:pt x="346184" y="160184"/>
                </a:lnTo>
                <a:lnTo>
                  <a:pt x="372853" y="147560"/>
                </a:lnTo>
                <a:lnTo>
                  <a:pt x="382466" y="128580"/>
                </a:lnTo>
                <a:lnTo>
                  <a:pt x="357466" y="102743"/>
                </a:lnTo>
                <a:lnTo>
                  <a:pt x="316782" y="77805"/>
                </a:lnTo>
                <a:lnTo>
                  <a:pt x="288803" y="58382"/>
                </a:lnTo>
                <a:lnTo>
                  <a:pt x="270187" y="39293"/>
                </a:lnTo>
                <a:lnTo>
                  <a:pt x="257593" y="15355"/>
                </a:lnTo>
                <a:lnTo>
                  <a:pt x="241788" y="0"/>
                </a:lnTo>
                <a:close/>
              </a:path>
            </a:pathLst>
          </a:custGeom>
          <a:solidFill>
            <a:srgbClr val="C4C6E3"/>
          </a:solidFill>
        </p:spPr>
        <p:txBody>
          <a:bodyPr wrap="square" lIns="0" tIns="0" rIns="0" bIns="0" rtlCol="0"/>
          <a:lstStyle/>
          <a:p>
            <a:endParaRPr sz="1630"/>
          </a:p>
        </p:txBody>
      </p:sp>
      <p:sp>
        <p:nvSpPr>
          <p:cNvPr id="104" name="object 104"/>
          <p:cNvSpPr/>
          <p:nvPr/>
        </p:nvSpPr>
        <p:spPr>
          <a:xfrm>
            <a:off x="9122116" y="5571957"/>
            <a:ext cx="420348" cy="412862"/>
          </a:xfrm>
          <a:custGeom>
            <a:avLst/>
            <a:gdLst/>
            <a:ahLst/>
            <a:cxnLst/>
            <a:rect l="l" t="t" r="r" b="b"/>
            <a:pathLst>
              <a:path w="463550" h="455295">
                <a:moveTo>
                  <a:pt x="405541" y="0"/>
                </a:moveTo>
                <a:lnTo>
                  <a:pt x="324389" y="16719"/>
                </a:lnTo>
                <a:lnTo>
                  <a:pt x="286156" y="27339"/>
                </a:lnTo>
                <a:lnTo>
                  <a:pt x="231363" y="47568"/>
                </a:lnTo>
                <a:lnTo>
                  <a:pt x="208453" y="55508"/>
                </a:lnTo>
                <a:lnTo>
                  <a:pt x="192234" y="58433"/>
                </a:lnTo>
                <a:lnTo>
                  <a:pt x="150850" y="59548"/>
                </a:lnTo>
                <a:lnTo>
                  <a:pt x="127523" y="61750"/>
                </a:lnTo>
                <a:lnTo>
                  <a:pt x="103195" y="65624"/>
                </a:lnTo>
                <a:lnTo>
                  <a:pt x="77360" y="71335"/>
                </a:lnTo>
                <a:lnTo>
                  <a:pt x="58130" y="91735"/>
                </a:lnTo>
                <a:lnTo>
                  <a:pt x="58632" y="115481"/>
                </a:lnTo>
                <a:lnTo>
                  <a:pt x="57799" y="142569"/>
                </a:lnTo>
                <a:lnTo>
                  <a:pt x="34561" y="172999"/>
                </a:lnTo>
                <a:lnTo>
                  <a:pt x="6662" y="203545"/>
                </a:lnTo>
                <a:lnTo>
                  <a:pt x="0" y="231414"/>
                </a:lnTo>
                <a:lnTo>
                  <a:pt x="5713" y="257276"/>
                </a:lnTo>
                <a:lnTo>
                  <a:pt x="14939" y="281800"/>
                </a:lnTo>
                <a:lnTo>
                  <a:pt x="17862" y="307188"/>
                </a:lnTo>
                <a:lnTo>
                  <a:pt x="18280" y="332408"/>
                </a:lnTo>
                <a:lnTo>
                  <a:pt x="27727" y="353282"/>
                </a:lnTo>
                <a:lnTo>
                  <a:pt x="57738" y="365632"/>
                </a:lnTo>
                <a:lnTo>
                  <a:pt x="89427" y="381822"/>
                </a:lnTo>
                <a:lnTo>
                  <a:pt x="103890" y="409551"/>
                </a:lnTo>
                <a:lnTo>
                  <a:pt x="112667" y="437615"/>
                </a:lnTo>
                <a:lnTo>
                  <a:pt x="127296" y="454812"/>
                </a:lnTo>
                <a:lnTo>
                  <a:pt x="192400" y="433628"/>
                </a:lnTo>
                <a:lnTo>
                  <a:pt x="227627" y="405899"/>
                </a:lnTo>
                <a:lnTo>
                  <a:pt x="252150" y="376326"/>
                </a:lnTo>
                <a:lnTo>
                  <a:pt x="269175" y="342942"/>
                </a:lnTo>
                <a:lnTo>
                  <a:pt x="289379" y="305879"/>
                </a:lnTo>
                <a:lnTo>
                  <a:pt x="314599" y="275503"/>
                </a:lnTo>
                <a:lnTo>
                  <a:pt x="346676" y="262178"/>
                </a:lnTo>
                <a:lnTo>
                  <a:pt x="354079" y="262007"/>
                </a:lnTo>
                <a:lnTo>
                  <a:pt x="405276" y="262005"/>
                </a:lnTo>
                <a:lnTo>
                  <a:pt x="424751" y="259283"/>
                </a:lnTo>
                <a:lnTo>
                  <a:pt x="441335" y="249593"/>
                </a:lnTo>
                <a:lnTo>
                  <a:pt x="450130" y="230073"/>
                </a:lnTo>
                <a:lnTo>
                  <a:pt x="453587" y="197219"/>
                </a:lnTo>
                <a:lnTo>
                  <a:pt x="455034" y="162523"/>
                </a:lnTo>
                <a:lnTo>
                  <a:pt x="457151" y="125486"/>
                </a:lnTo>
                <a:lnTo>
                  <a:pt x="462614" y="85610"/>
                </a:lnTo>
                <a:lnTo>
                  <a:pt x="463225" y="48654"/>
                </a:lnTo>
                <a:lnTo>
                  <a:pt x="451465" y="21397"/>
                </a:lnTo>
                <a:lnTo>
                  <a:pt x="431012" y="4845"/>
                </a:lnTo>
                <a:lnTo>
                  <a:pt x="405541" y="0"/>
                </a:lnTo>
                <a:close/>
              </a:path>
              <a:path w="463550" h="455295">
                <a:moveTo>
                  <a:pt x="405276" y="262005"/>
                </a:moveTo>
                <a:lnTo>
                  <a:pt x="361446" y="262005"/>
                </a:lnTo>
                <a:lnTo>
                  <a:pt x="375950" y="262280"/>
                </a:lnTo>
                <a:lnTo>
                  <a:pt x="402312" y="262420"/>
                </a:lnTo>
                <a:lnTo>
                  <a:pt x="405276" y="262005"/>
                </a:lnTo>
                <a:close/>
              </a:path>
            </a:pathLst>
          </a:custGeom>
          <a:solidFill>
            <a:srgbClr val="C4C6E3"/>
          </a:solidFill>
        </p:spPr>
        <p:txBody>
          <a:bodyPr wrap="square" lIns="0" tIns="0" rIns="0" bIns="0" rtlCol="0"/>
          <a:lstStyle/>
          <a:p>
            <a:endParaRPr sz="1630"/>
          </a:p>
        </p:txBody>
      </p:sp>
      <p:sp>
        <p:nvSpPr>
          <p:cNvPr id="105" name="object 105"/>
          <p:cNvSpPr/>
          <p:nvPr/>
        </p:nvSpPr>
        <p:spPr>
          <a:xfrm>
            <a:off x="9341064" y="5850137"/>
            <a:ext cx="200554" cy="312375"/>
          </a:xfrm>
          <a:prstGeom prst="rect">
            <a:avLst/>
          </a:prstGeom>
          <a:blipFill>
            <a:blip r:embed="rId21" cstate="print"/>
            <a:stretch>
              <a:fillRect/>
            </a:stretch>
          </a:blipFill>
        </p:spPr>
        <p:txBody>
          <a:bodyPr wrap="square" lIns="0" tIns="0" rIns="0" bIns="0" rtlCol="0"/>
          <a:lstStyle/>
          <a:p>
            <a:endParaRPr sz="1630"/>
          </a:p>
        </p:txBody>
      </p:sp>
      <p:sp>
        <p:nvSpPr>
          <p:cNvPr id="106" name="object 106"/>
          <p:cNvSpPr/>
          <p:nvPr/>
        </p:nvSpPr>
        <p:spPr>
          <a:xfrm>
            <a:off x="9174773" y="5903560"/>
            <a:ext cx="4607" cy="1152"/>
          </a:xfrm>
          <a:custGeom>
            <a:avLst/>
            <a:gdLst/>
            <a:ahLst/>
            <a:cxnLst/>
            <a:rect l="l" t="t" r="r" b="b"/>
            <a:pathLst>
              <a:path w="5079" h="1270">
                <a:moveTo>
                  <a:pt x="4635" y="876"/>
                </a:moveTo>
                <a:close/>
              </a:path>
              <a:path w="5079" h="1270">
                <a:moveTo>
                  <a:pt x="4305" y="800"/>
                </a:moveTo>
                <a:close/>
              </a:path>
              <a:path w="5079" h="1270">
                <a:moveTo>
                  <a:pt x="4025" y="736"/>
                </a:moveTo>
                <a:close/>
              </a:path>
              <a:path w="5079" h="1270">
                <a:moveTo>
                  <a:pt x="3365" y="596"/>
                </a:moveTo>
                <a:close/>
              </a:path>
              <a:path w="5079" h="1270">
                <a:moveTo>
                  <a:pt x="2311" y="393"/>
                </a:moveTo>
                <a:close/>
              </a:path>
              <a:path w="5079" h="1270">
                <a:moveTo>
                  <a:pt x="1993" y="330"/>
                </a:moveTo>
                <a:close/>
              </a:path>
              <a:path w="5079" h="1270">
                <a:moveTo>
                  <a:pt x="1346" y="215"/>
                </a:moveTo>
                <a:close/>
              </a:path>
              <a:path w="5079" h="1270">
                <a:moveTo>
                  <a:pt x="698" y="101"/>
                </a:moveTo>
                <a:close/>
              </a:path>
              <a:path w="5079" h="1270">
                <a:moveTo>
                  <a:pt x="368" y="50"/>
                </a:moveTo>
                <a:close/>
              </a:path>
              <a:path w="5079" h="1270">
                <a:moveTo>
                  <a:pt x="38" y="0"/>
                </a:moveTo>
                <a:close/>
              </a:path>
            </a:pathLst>
          </a:custGeom>
          <a:solidFill>
            <a:srgbClr val="B9BAD1"/>
          </a:solidFill>
        </p:spPr>
        <p:txBody>
          <a:bodyPr wrap="square" lIns="0" tIns="0" rIns="0" bIns="0" rtlCol="0"/>
          <a:lstStyle/>
          <a:p>
            <a:endParaRPr sz="1630"/>
          </a:p>
        </p:txBody>
      </p:sp>
      <p:sp>
        <p:nvSpPr>
          <p:cNvPr id="107" name="object 107"/>
          <p:cNvSpPr/>
          <p:nvPr/>
        </p:nvSpPr>
        <p:spPr>
          <a:xfrm>
            <a:off x="9122078" y="5628901"/>
            <a:ext cx="109406" cy="351249"/>
          </a:xfrm>
          <a:custGeom>
            <a:avLst/>
            <a:gdLst/>
            <a:ahLst/>
            <a:cxnLst/>
            <a:rect l="l" t="t" r="r" b="b"/>
            <a:pathLst>
              <a:path w="120650" h="387350">
                <a:moveTo>
                  <a:pt x="120205" y="352107"/>
                </a:moveTo>
                <a:lnTo>
                  <a:pt x="108902" y="363410"/>
                </a:lnTo>
                <a:lnTo>
                  <a:pt x="111129" y="370488"/>
                </a:lnTo>
                <a:lnTo>
                  <a:pt x="113620" y="376959"/>
                </a:lnTo>
                <a:lnTo>
                  <a:pt x="116578" y="382628"/>
                </a:lnTo>
                <a:lnTo>
                  <a:pt x="120205" y="387299"/>
                </a:lnTo>
                <a:lnTo>
                  <a:pt x="120205" y="352107"/>
                </a:lnTo>
                <a:close/>
              </a:path>
              <a:path w="120650" h="387350">
                <a:moveTo>
                  <a:pt x="120205" y="75374"/>
                </a:moveTo>
                <a:lnTo>
                  <a:pt x="58902" y="75374"/>
                </a:lnTo>
                <a:lnTo>
                  <a:pt x="56486" y="83660"/>
                </a:lnTo>
                <a:lnTo>
                  <a:pt x="51968" y="92230"/>
                </a:lnTo>
                <a:lnTo>
                  <a:pt x="44840" y="101081"/>
                </a:lnTo>
                <a:lnTo>
                  <a:pt x="34594" y="110210"/>
                </a:lnTo>
                <a:lnTo>
                  <a:pt x="17979" y="125258"/>
                </a:lnTo>
                <a:lnTo>
                  <a:pt x="7329" y="139609"/>
                </a:lnTo>
                <a:lnTo>
                  <a:pt x="1663" y="153339"/>
                </a:lnTo>
                <a:lnTo>
                  <a:pt x="0" y="166522"/>
                </a:lnTo>
                <a:lnTo>
                  <a:pt x="1557" y="180242"/>
                </a:lnTo>
                <a:lnTo>
                  <a:pt x="5400" y="193498"/>
                </a:lnTo>
                <a:lnTo>
                  <a:pt x="10287" y="206386"/>
                </a:lnTo>
                <a:lnTo>
                  <a:pt x="14973" y="218998"/>
                </a:lnTo>
                <a:lnTo>
                  <a:pt x="17424" y="226339"/>
                </a:lnTo>
                <a:lnTo>
                  <a:pt x="17907" y="234238"/>
                </a:lnTo>
                <a:lnTo>
                  <a:pt x="17919" y="247370"/>
                </a:lnTo>
                <a:lnTo>
                  <a:pt x="17703" y="252590"/>
                </a:lnTo>
                <a:lnTo>
                  <a:pt x="17703" y="257683"/>
                </a:lnTo>
                <a:lnTo>
                  <a:pt x="36095" y="296394"/>
                </a:lnTo>
                <a:lnTo>
                  <a:pt x="63398" y="303911"/>
                </a:lnTo>
                <a:lnTo>
                  <a:pt x="81049" y="311552"/>
                </a:lnTo>
                <a:lnTo>
                  <a:pt x="92933" y="323380"/>
                </a:lnTo>
                <a:lnTo>
                  <a:pt x="100686" y="337808"/>
                </a:lnTo>
                <a:lnTo>
                  <a:pt x="105943" y="353250"/>
                </a:lnTo>
                <a:lnTo>
                  <a:pt x="120205" y="338988"/>
                </a:lnTo>
                <a:lnTo>
                  <a:pt x="120205" y="331711"/>
                </a:lnTo>
                <a:lnTo>
                  <a:pt x="117010" y="325989"/>
                </a:lnTo>
                <a:lnTo>
                  <a:pt x="114636" y="319805"/>
                </a:lnTo>
                <a:lnTo>
                  <a:pt x="113158" y="313230"/>
                </a:lnTo>
                <a:lnTo>
                  <a:pt x="112649" y="306336"/>
                </a:lnTo>
                <a:lnTo>
                  <a:pt x="113158" y="299440"/>
                </a:lnTo>
                <a:lnTo>
                  <a:pt x="114636" y="292862"/>
                </a:lnTo>
                <a:lnTo>
                  <a:pt x="117010" y="286673"/>
                </a:lnTo>
                <a:lnTo>
                  <a:pt x="120205" y="280949"/>
                </a:lnTo>
                <a:lnTo>
                  <a:pt x="120205" y="75374"/>
                </a:lnTo>
                <a:close/>
              </a:path>
              <a:path w="120650" h="387350">
                <a:moveTo>
                  <a:pt x="120205" y="0"/>
                </a:moveTo>
                <a:lnTo>
                  <a:pt x="77406" y="8534"/>
                </a:lnTo>
                <a:lnTo>
                  <a:pt x="57175" y="37274"/>
                </a:lnTo>
                <a:lnTo>
                  <a:pt x="57569" y="44003"/>
                </a:lnTo>
                <a:lnTo>
                  <a:pt x="58448" y="51004"/>
                </a:lnTo>
                <a:lnTo>
                  <a:pt x="59332" y="58275"/>
                </a:lnTo>
                <a:lnTo>
                  <a:pt x="59740" y="65811"/>
                </a:lnTo>
                <a:lnTo>
                  <a:pt x="59740" y="66090"/>
                </a:lnTo>
                <a:lnTo>
                  <a:pt x="120205" y="66090"/>
                </a:lnTo>
                <a:lnTo>
                  <a:pt x="120205" y="0"/>
                </a:lnTo>
                <a:close/>
              </a:path>
            </a:pathLst>
          </a:custGeom>
          <a:solidFill>
            <a:srgbClr val="B1B3CD"/>
          </a:solidFill>
        </p:spPr>
        <p:txBody>
          <a:bodyPr wrap="square" lIns="0" tIns="0" rIns="0" bIns="0" rtlCol="0"/>
          <a:lstStyle/>
          <a:p>
            <a:endParaRPr sz="1630"/>
          </a:p>
        </p:txBody>
      </p:sp>
      <p:sp>
        <p:nvSpPr>
          <p:cNvPr id="108" name="object 108"/>
          <p:cNvSpPr/>
          <p:nvPr/>
        </p:nvSpPr>
        <p:spPr>
          <a:xfrm>
            <a:off x="9176931" y="5954166"/>
            <a:ext cx="54703" cy="160078"/>
          </a:xfrm>
          <a:custGeom>
            <a:avLst/>
            <a:gdLst/>
            <a:ahLst/>
            <a:cxnLst/>
            <a:rect l="l" t="t" r="r" b="b"/>
            <a:pathLst>
              <a:path w="60325" h="176529">
                <a:moveTo>
                  <a:pt x="59715" y="149606"/>
                </a:moveTo>
                <a:lnTo>
                  <a:pt x="42578" y="153456"/>
                </a:lnTo>
                <a:lnTo>
                  <a:pt x="29063" y="158207"/>
                </a:lnTo>
                <a:lnTo>
                  <a:pt x="18391" y="165257"/>
                </a:lnTo>
                <a:lnTo>
                  <a:pt x="9778" y="176009"/>
                </a:lnTo>
                <a:lnTo>
                  <a:pt x="18400" y="165252"/>
                </a:lnTo>
                <a:lnTo>
                  <a:pt x="29083" y="158202"/>
                </a:lnTo>
                <a:lnTo>
                  <a:pt x="42594" y="153454"/>
                </a:lnTo>
                <a:lnTo>
                  <a:pt x="59715" y="149606"/>
                </a:lnTo>
                <a:close/>
              </a:path>
              <a:path w="60325" h="176529">
                <a:moveTo>
                  <a:pt x="20866" y="32258"/>
                </a:moveTo>
                <a:lnTo>
                  <a:pt x="28491" y="39192"/>
                </a:lnTo>
                <a:lnTo>
                  <a:pt x="37390" y="46115"/>
                </a:lnTo>
                <a:lnTo>
                  <a:pt x="47739" y="53298"/>
                </a:lnTo>
                <a:lnTo>
                  <a:pt x="59715" y="61010"/>
                </a:lnTo>
                <a:lnTo>
                  <a:pt x="47744" y="53298"/>
                </a:lnTo>
                <a:lnTo>
                  <a:pt x="37395" y="46115"/>
                </a:lnTo>
                <a:lnTo>
                  <a:pt x="28493" y="39192"/>
                </a:lnTo>
                <a:lnTo>
                  <a:pt x="20866" y="32258"/>
                </a:lnTo>
                <a:close/>
              </a:path>
              <a:path w="60325" h="176529">
                <a:moveTo>
                  <a:pt x="0" y="0"/>
                </a:moveTo>
                <a:lnTo>
                  <a:pt x="3135" y="7169"/>
                </a:lnTo>
                <a:lnTo>
                  <a:pt x="6570" y="13719"/>
                </a:lnTo>
                <a:lnTo>
                  <a:pt x="10374" y="19759"/>
                </a:lnTo>
                <a:lnTo>
                  <a:pt x="14617" y="25400"/>
                </a:lnTo>
                <a:lnTo>
                  <a:pt x="10379" y="19754"/>
                </a:lnTo>
                <a:lnTo>
                  <a:pt x="6575" y="13717"/>
                </a:lnTo>
                <a:lnTo>
                  <a:pt x="3137" y="7168"/>
                </a:lnTo>
                <a:lnTo>
                  <a:pt x="0" y="0"/>
                </a:lnTo>
                <a:close/>
              </a:path>
            </a:pathLst>
          </a:custGeom>
          <a:solidFill>
            <a:srgbClr val="B9BAD1"/>
          </a:solidFill>
        </p:spPr>
        <p:txBody>
          <a:bodyPr wrap="square" lIns="0" tIns="0" rIns="0" bIns="0" rtlCol="0"/>
          <a:lstStyle/>
          <a:p>
            <a:endParaRPr sz="1630"/>
          </a:p>
        </p:txBody>
      </p:sp>
      <p:sp>
        <p:nvSpPr>
          <p:cNvPr id="109" name="object 109"/>
          <p:cNvSpPr/>
          <p:nvPr/>
        </p:nvSpPr>
        <p:spPr>
          <a:xfrm>
            <a:off x="8967448" y="5937651"/>
            <a:ext cx="263725" cy="350098"/>
          </a:xfrm>
          <a:custGeom>
            <a:avLst/>
            <a:gdLst/>
            <a:ahLst/>
            <a:cxnLst/>
            <a:rect l="l" t="t" r="r" b="b"/>
            <a:pathLst>
              <a:path w="290829" h="386079">
                <a:moveTo>
                  <a:pt x="229437" y="229882"/>
                </a:moveTo>
                <a:lnTo>
                  <a:pt x="28549" y="229882"/>
                </a:lnTo>
                <a:lnTo>
                  <a:pt x="46858" y="232057"/>
                </a:lnTo>
                <a:lnTo>
                  <a:pt x="61320" y="240588"/>
                </a:lnTo>
                <a:lnTo>
                  <a:pt x="75446" y="258482"/>
                </a:lnTo>
                <a:lnTo>
                  <a:pt x="92748" y="288747"/>
                </a:lnTo>
                <a:lnTo>
                  <a:pt x="105834" y="321057"/>
                </a:lnTo>
                <a:lnTo>
                  <a:pt x="115266" y="352440"/>
                </a:lnTo>
                <a:lnTo>
                  <a:pt x="125396" y="376190"/>
                </a:lnTo>
                <a:lnTo>
                  <a:pt x="140576" y="385597"/>
                </a:lnTo>
                <a:lnTo>
                  <a:pt x="146354" y="385597"/>
                </a:lnTo>
                <a:lnTo>
                  <a:pt x="153416" y="382727"/>
                </a:lnTo>
                <a:lnTo>
                  <a:pt x="162306" y="376135"/>
                </a:lnTo>
                <a:lnTo>
                  <a:pt x="193380" y="335174"/>
                </a:lnTo>
                <a:lnTo>
                  <a:pt x="215593" y="278491"/>
                </a:lnTo>
                <a:lnTo>
                  <a:pt x="229437" y="229882"/>
                </a:lnTo>
                <a:close/>
              </a:path>
              <a:path w="290829" h="386079">
                <a:moveTo>
                  <a:pt x="209423" y="0"/>
                </a:moveTo>
                <a:lnTo>
                  <a:pt x="170530" y="20804"/>
                </a:lnTo>
                <a:lnTo>
                  <a:pt x="152262" y="55143"/>
                </a:lnTo>
                <a:lnTo>
                  <a:pt x="128209" y="70446"/>
                </a:lnTo>
                <a:lnTo>
                  <a:pt x="101590" y="80749"/>
                </a:lnTo>
                <a:lnTo>
                  <a:pt x="80264" y="92544"/>
                </a:lnTo>
                <a:lnTo>
                  <a:pt x="62291" y="103609"/>
                </a:lnTo>
                <a:lnTo>
                  <a:pt x="42144" y="110159"/>
                </a:lnTo>
                <a:lnTo>
                  <a:pt x="22331" y="116376"/>
                </a:lnTo>
                <a:lnTo>
                  <a:pt x="5359" y="126441"/>
                </a:lnTo>
                <a:lnTo>
                  <a:pt x="3568" y="128066"/>
                </a:lnTo>
                <a:lnTo>
                  <a:pt x="1778" y="129527"/>
                </a:lnTo>
                <a:lnTo>
                  <a:pt x="0" y="130886"/>
                </a:lnTo>
                <a:lnTo>
                  <a:pt x="0" y="229057"/>
                </a:lnTo>
                <a:lnTo>
                  <a:pt x="4127" y="229870"/>
                </a:lnTo>
                <a:lnTo>
                  <a:pt x="8648" y="230073"/>
                </a:lnTo>
                <a:lnTo>
                  <a:pt x="18211" y="230073"/>
                </a:lnTo>
                <a:lnTo>
                  <a:pt x="23215" y="229882"/>
                </a:lnTo>
                <a:lnTo>
                  <a:pt x="229440" y="229870"/>
                </a:lnTo>
                <a:lnTo>
                  <a:pt x="230784" y="225152"/>
                </a:lnTo>
                <a:lnTo>
                  <a:pt x="231374" y="223329"/>
                </a:lnTo>
                <a:lnTo>
                  <a:pt x="75920" y="223329"/>
                </a:lnTo>
                <a:lnTo>
                  <a:pt x="74739" y="222872"/>
                </a:lnTo>
                <a:lnTo>
                  <a:pt x="72021" y="220154"/>
                </a:lnTo>
                <a:lnTo>
                  <a:pt x="72021" y="217220"/>
                </a:lnTo>
                <a:lnTo>
                  <a:pt x="245630" y="43611"/>
                </a:lnTo>
                <a:lnTo>
                  <a:pt x="241387" y="37971"/>
                </a:lnTo>
                <a:lnTo>
                  <a:pt x="237583" y="31930"/>
                </a:lnTo>
                <a:lnTo>
                  <a:pt x="234148" y="25380"/>
                </a:lnTo>
                <a:lnTo>
                  <a:pt x="230085" y="15862"/>
                </a:lnTo>
                <a:lnTo>
                  <a:pt x="226194" y="8481"/>
                </a:lnTo>
                <a:lnTo>
                  <a:pt x="221302" y="3573"/>
                </a:lnTo>
                <a:lnTo>
                  <a:pt x="215635" y="844"/>
                </a:lnTo>
                <a:lnTo>
                  <a:pt x="209423" y="0"/>
                </a:lnTo>
                <a:close/>
              </a:path>
              <a:path w="290829" h="386079">
                <a:moveTo>
                  <a:pt x="251879" y="50469"/>
                </a:moveTo>
                <a:lnTo>
                  <a:pt x="79476" y="222872"/>
                </a:lnTo>
                <a:lnTo>
                  <a:pt x="78295" y="223329"/>
                </a:lnTo>
                <a:lnTo>
                  <a:pt x="231374" y="223329"/>
                </a:lnTo>
                <a:lnTo>
                  <a:pt x="249408" y="183464"/>
                </a:lnTo>
                <a:lnTo>
                  <a:pt x="290728" y="167817"/>
                </a:lnTo>
                <a:lnTo>
                  <a:pt x="290728" y="79222"/>
                </a:lnTo>
                <a:lnTo>
                  <a:pt x="278757" y="71509"/>
                </a:lnTo>
                <a:lnTo>
                  <a:pt x="268408" y="64327"/>
                </a:lnTo>
                <a:lnTo>
                  <a:pt x="259506" y="57403"/>
                </a:lnTo>
                <a:lnTo>
                  <a:pt x="251879" y="50469"/>
                </a:lnTo>
                <a:close/>
              </a:path>
            </a:pathLst>
          </a:custGeom>
          <a:solidFill>
            <a:srgbClr val="B1B3CD"/>
          </a:solidFill>
        </p:spPr>
        <p:txBody>
          <a:bodyPr wrap="square" lIns="0" tIns="0" rIns="0" bIns="0" rtlCol="0"/>
          <a:lstStyle/>
          <a:p>
            <a:endParaRPr sz="1630"/>
          </a:p>
        </p:txBody>
      </p:sp>
      <p:sp>
        <p:nvSpPr>
          <p:cNvPr id="110" name="object 110"/>
          <p:cNvSpPr/>
          <p:nvPr/>
        </p:nvSpPr>
        <p:spPr>
          <a:xfrm>
            <a:off x="8967455" y="5513646"/>
            <a:ext cx="179080" cy="255663"/>
          </a:xfrm>
          <a:custGeom>
            <a:avLst/>
            <a:gdLst/>
            <a:ahLst/>
            <a:cxnLst/>
            <a:rect l="l" t="t" r="r" b="b"/>
            <a:pathLst>
              <a:path w="197484" h="281939">
                <a:moveTo>
                  <a:pt x="58242" y="271729"/>
                </a:moveTo>
                <a:lnTo>
                  <a:pt x="19037" y="271729"/>
                </a:lnTo>
                <a:lnTo>
                  <a:pt x="27082" y="272426"/>
                </a:lnTo>
                <a:lnTo>
                  <a:pt x="34678" y="274437"/>
                </a:lnTo>
                <a:lnTo>
                  <a:pt x="41706" y="277644"/>
                </a:lnTo>
                <a:lnTo>
                  <a:pt x="48044" y="281927"/>
                </a:lnTo>
                <a:lnTo>
                  <a:pt x="58242" y="271729"/>
                </a:lnTo>
                <a:close/>
              </a:path>
              <a:path w="197484" h="281939">
                <a:moveTo>
                  <a:pt x="16154" y="0"/>
                </a:moveTo>
                <a:lnTo>
                  <a:pt x="15494" y="0"/>
                </a:lnTo>
                <a:lnTo>
                  <a:pt x="14871" y="25"/>
                </a:lnTo>
                <a:lnTo>
                  <a:pt x="12992" y="228"/>
                </a:lnTo>
                <a:lnTo>
                  <a:pt x="8102" y="838"/>
                </a:lnTo>
                <a:lnTo>
                  <a:pt x="3822" y="2095"/>
                </a:lnTo>
                <a:lnTo>
                  <a:pt x="0" y="3822"/>
                </a:lnTo>
                <a:lnTo>
                  <a:pt x="0" y="275805"/>
                </a:lnTo>
                <a:lnTo>
                  <a:pt x="5803" y="273189"/>
                </a:lnTo>
                <a:lnTo>
                  <a:pt x="12242" y="271729"/>
                </a:lnTo>
                <a:lnTo>
                  <a:pt x="58242" y="271729"/>
                </a:lnTo>
                <a:lnTo>
                  <a:pt x="136283" y="193687"/>
                </a:lnTo>
                <a:lnTo>
                  <a:pt x="137464" y="193192"/>
                </a:lnTo>
                <a:lnTo>
                  <a:pt x="181102" y="193192"/>
                </a:lnTo>
                <a:lnTo>
                  <a:pt x="187756" y="183624"/>
                </a:lnTo>
                <a:lnTo>
                  <a:pt x="192789" y="173694"/>
                </a:lnTo>
                <a:lnTo>
                  <a:pt x="195978" y="163445"/>
                </a:lnTo>
                <a:lnTo>
                  <a:pt x="197104" y="152920"/>
                </a:lnTo>
                <a:lnTo>
                  <a:pt x="196433" y="144741"/>
                </a:lnTo>
                <a:lnTo>
                  <a:pt x="170694" y="98800"/>
                </a:lnTo>
                <a:lnTo>
                  <a:pt x="121285" y="57162"/>
                </a:lnTo>
                <a:lnTo>
                  <a:pt x="88606" y="34418"/>
                </a:lnTo>
                <a:lnTo>
                  <a:pt x="34231" y="4327"/>
                </a:lnTo>
                <a:lnTo>
                  <a:pt x="16154" y="0"/>
                </a:lnTo>
                <a:close/>
              </a:path>
            </a:pathLst>
          </a:custGeom>
          <a:solidFill>
            <a:srgbClr val="B1B3CD"/>
          </a:solidFill>
        </p:spPr>
        <p:txBody>
          <a:bodyPr wrap="square" lIns="0" tIns="0" rIns="0" bIns="0" rtlCol="0"/>
          <a:lstStyle/>
          <a:p>
            <a:endParaRPr sz="1630"/>
          </a:p>
        </p:txBody>
      </p:sp>
      <p:sp>
        <p:nvSpPr>
          <p:cNvPr id="111" name="object 111"/>
          <p:cNvSpPr/>
          <p:nvPr/>
        </p:nvSpPr>
        <p:spPr>
          <a:xfrm>
            <a:off x="8967452" y="5991315"/>
            <a:ext cx="11516" cy="6910"/>
          </a:xfrm>
          <a:custGeom>
            <a:avLst/>
            <a:gdLst/>
            <a:ahLst/>
            <a:cxnLst/>
            <a:rect l="l" t="t" r="r" b="b"/>
            <a:pathLst>
              <a:path w="12700" h="7620">
                <a:moveTo>
                  <a:pt x="0" y="0"/>
                </a:moveTo>
                <a:lnTo>
                  <a:pt x="4089" y="2197"/>
                </a:lnTo>
                <a:lnTo>
                  <a:pt x="8229" y="4508"/>
                </a:lnTo>
                <a:lnTo>
                  <a:pt x="12433" y="7200"/>
                </a:lnTo>
                <a:lnTo>
                  <a:pt x="8229" y="4495"/>
                </a:lnTo>
                <a:lnTo>
                  <a:pt x="4089" y="2184"/>
                </a:lnTo>
                <a:lnTo>
                  <a:pt x="0" y="0"/>
                </a:lnTo>
                <a:close/>
              </a:path>
            </a:pathLst>
          </a:custGeom>
          <a:solidFill>
            <a:srgbClr val="B9BAD1"/>
          </a:solidFill>
        </p:spPr>
        <p:txBody>
          <a:bodyPr wrap="square" lIns="0" tIns="0" rIns="0" bIns="0" rtlCol="0"/>
          <a:lstStyle/>
          <a:p>
            <a:endParaRPr sz="1630"/>
          </a:p>
        </p:txBody>
      </p:sp>
      <p:sp>
        <p:nvSpPr>
          <p:cNvPr id="112" name="object 112"/>
          <p:cNvSpPr/>
          <p:nvPr/>
        </p:nvSpPr>
        <p:spPr>
          <a:xfrm>
            <a:off x="8967448" y="5697247"/>
            <a:ext cx="157198" cy="306336"/>
          </a:xfrm>
          <a:custGeom>
            <a:avLst/>
            <a:gdLst/>
            <a:ahLst/>
            <a:cxnLst/>
            <a:rect l="l" t="t" r="r" b="b"/>
            <a:pathLst>
              <a:path w="173354" h="337820">
                <a:moveTo>
                  <a:pt x="0" y="157924"/>
                </a:moveTo>
                <a:lnTo>
                  <a:pt x="0" y="324294"/>
                </a:lnTo>
                <a:lnTo>
                  <a:pt x="4102" y="326478"/>
                </a:lnTo>
                <a:lnTo>
                  <a:pt x="8229" y="328790"/>
                </a:lnTo>
                <a:lnTo>
                  <a:pt x="14274" y="332689"/>
                </a:lnTo>
                <a:lnTo>
                  <a:pt x="19113" y="335915"/>
                </a:lnTo>
                <a:lnTo>
                  <a:pt x="24587" y="337680"/>
                </a:lnTo>
                <a:lnTo>
                  <a:pt x="30454" y="337680"/>
                </a:lnTo>
                <a:lnTo>
                  <a:pt x="45267" y="334077"/>
                </a:lnTo>
                <a:lnTo>
                  <a:pt x="76356" y="302334"/>
                </a:lnTo>
                <a:lnTo>
                  <a:pt x="93408" y="266280"/>
                </a:lnTo>
                <a:lnTo>
                  <a:pt x="95262" y="261099"/>
                </a:lnTo>
                <a:lnTo>
                  <a:pt x="96011" y="259130"/>
                </a:lnTo>
                <a:lnTo>
                  <a:pt x="96786" y="257251"/>
                </a:lnTo>
                <a:lnTo>
                  <a:pt x="114468" y="227175"/>
                </a:lnTo>
                <a:lnTo>
                  <a:pt x="132675" y="208980"/>
                </a:lnTo>
                <a:lnTo>
                  <a:pt x="146898" y="193559"/>
                </a:lnTo>
                <a:lnTo>
                  <a:pt x="152628" y="171805"/>
                </a:lnTo>
                <a:lnTo>
                  <a:pt x="152353" y="165873"/>
                </a:lnTo>
                <a:lnTo>
                  <a:pt x="151867" y="162001"/>
                </a:lnTo>
                <a:lnTo>
                  <a:pt x="12255" y="162001"/>
                </a:lnTo>
                <a:lnTo>
                  <a:pt x="5816" y="160540"/>
                </a:lnTo>
                <a:lnTo>
                  <a:pt x="0" y="157924"/>
                </a:lnTo>
                <a:close/>
              </a:path>
              <a:path w="173354" h="337820">
                <a:moveTo>
                  <a:pt x="172935" y="0"/>
                </a:moveTo>
                <a:lnTo>
                  <a:pt x="140627" y="0"/>
                </a:lnTo>
                <a:lnTo>
                  <a:pt x="54673" y="85953"/>
                </a:lnTo>
                <a:lnTo>
                  <a:pt x="59181" y="92394"/>
                </a:lnTo>
                <a:lnTo>
                  <a:pt x="62560" y="99574"/>
                </a:lnTo>
                <a:lnTo>
                  <a:pt x="64681" y="107363"/>
                </a:lnTo>
                <a:lnTo>
                  <a:pt x="65417" y="115633"/>
                </a:lnTo>
                <a:lnTo>
                  <a:pt x="64474" y="124977"/>
                </a:lnTo>
                <a:lnTo>
                  <a:pt x="37090" y="158356"/>
                </a:lnTo>
                <a:lnTo>
                  <a:pt x="19037" y="162001"/>
                </a:lnTo>
                <a:lnTo>
                  <a:pt x="151867" y="162001"/>
                </a:lnTo>
                <a:lnTo>
                  <a:pt x="151522" y="159250"/>
                </a:lnTo>
                <a:lnTo>
                  <a:pt x="150097" y="151862"/>
                </a:lnTo>
                <a:lnTo>
                  <a:pt x="148043" y="143637"/>
                </a:lnTo>
                <a:lnTo>
                  <a:pt x="140881" y="117732"/>
                </a:lnTo>
                <a:lnTo>
                  <a:pt x="135140" y="95677"/>
                </a:lnTo>
                <a:lnTo>
                  <a:pt x="131323" y="76919"/>
                </a:lnTo>
                <a:lnTo>
                  <a:pt x="129933" y="60909"/>
                </a:lnTo>
                <a:lnTo>
                  <a:pt x="131203" y="48244"/>
                </a:lnTo>
                <a:lnTo>
                  <a:pt x="135285" y="36985"/>
                </a:lnTo>
                <a:lnTo>
                  <a:pt x="142554" y="26712"/>
                </a:lnTo>
                <a:lnTo>
                  <a:pt x="153390" y="17005"/>
                </a:lnTo>
                <a:lnTo>
                  <a:pt x="158626" y="12939"/>
                </a:lnTo>
                <a:lnTo>
                  <a:pt x="163649" y="8745"/>
                </a:lnTo>
                <a:lnTo>
                  <a:pt x="168428" y="4430"/>
                </a:lnTo>
                <a:lnTo>
                  <a:pt x="172935" y="0"/>
                </a:lnTo>
                <a:close/>
              </a:path>
            </a:pathLst>
          </a:custGeom>
          <a:solidFill>
            <a:srgbClr val="B1B3CD"/>
          </a:solidFill>
        </p:spPr>
        <p:txBody>
          <a:bodyPr wrap="square" lIns="0" tIns="0" rIns="0" bIns="0" rtlCol="0"/>
          <a:lstStyle/>
          <a:p>
            <a:endParaRPr sz="1630"/>
          </a:p>
        </p:txBody>
      </p:sp>
      <p:sp>
        <p:nvSpPr>
          <p:cNvPr id="113" name="object 113"/>
          <p:cNvSpPr/>
          <p:nvPr/>
        </p:nvSpPr>
        <p:spPr>
          <a:xfrm>
            <a:off x="9266042" y="5651820"/>
            <a:ext cx="83977" cy="84092"/>
          </a:xfrm>
          <a:prstGeom prst="rect">
            <a:avLst/>
          </a:prstGeom>
          <a:blipFill>
            <a:blip r:embed="rId22" cstate="print"/>
            <a:stretch>
              <a:fillRect/>
            </a:stretch>
          </a:blipFill>
        </p:spPr>
        <p:txBody>
          <a:bodyPr wrap="square" lIns="0" tIns="0" rIns="0" bIns="0" rtlCol="0"/>
          <a:lstStyle/>
          <a:p>
            <a:endParaRPr sz="1630"/>
          </a:p>
        </p:txBody>
      </p:sp>
      <p:sp>
        <p:nvSpPr>
          <p:cNvPr id="114" name="object 114"/>
          <p:cNvSpPr/>
          <p:nvPr/>
        </p:nvSpPr>
        <p:spPr>
          <a:xfrm>
            <a:off x="8942663" y="5763749"/>
            <a:ext cx="24783" cy="76699"/>
          </a:xfrm>
          <a:prstGeom prst="rect">
            <a:avLst/>
          </a:prstGeom>
          <a:blipFill>
            <a:blip r:embed="rId23" cstate="print"/>
            <a:stretch>
              <a:fillRect/>
            </a:stretch>
          </a:blipFill>
        </p:spPr>
        <p:txBody>
          <a:bodyPr wrap="square" lIns="0" tIns="0" rIns="0" bIns="0" rtlCol="0"/>
          <a:lstStyle/>
          <a:p>
            <a:endParaRPr sz="1630"/>
          </a:p>
        </p:txBody>
      </p:sp>
      <p:sp>
        <p:nvSpPr>
          <p:cNvPr id="115" name="object 115"/>
          <p:cNvSpPr/>
          <p:nvPr/>
        </p:nvSpPr>
        <p:spPr>
          <a:xfrm>
            <a:off x="8967446" y="5760052"/>
            <a:ext cx="59320" cy="84104"/>
          </a:xfrm>
          <a:prstGeom prst="rect">
            <a:avLst/>
          </a:prstGeom>
          <a:blipFill>
            <a:blip r:embed="rId24" cstate="print"/>
            <a:stretch>
              <a:fillRect/>
            </a:stretch>
          </a:blipFill>
        </p:spPr>
        <p:txBody>
          <a:bodyPr wrap="square" lIns="0" tIns="0" rIns="0" bIns="0" rtlCol="0"/>
          <a:lstStyle/>
          <a:p>
            <a:endParaRPr sz="1630"/>
          </a:p>
        </p:txBody>
      </p:sp>
      <p:sp>
        <p:nvSpPr>
          <p:cNvPr id="116" name="object 116"/>
          <p:cNvSpPr/>
          <p:nvPr/>
        </p:nvSpPr>
        <p:spPr>
          <a:xfrm>
            <a:off x="9224227" y="5864632"/>
            <a:ext cx="84104" cy="84104"/>
          </a:xfrm>
          <a:prstGeom prst="rect">
            <a:avLst/>
          </a:prstGeom>
          <a:blipFill>
            <a:blip r:embed="rId25" cstate="print"/>
            <a:stretch>
              <a:fillRect/>
            </a:stretch>
          </a:blipFill>
        </p:spPr>
        <p:txBody>
          <a:bodyPr wrap="square" lIns="0" tIns="0" rIns="0" bIns="0" rtlCol="0"/>
          <a:lstStyle/>
          <a:p>
            <a:endParaRPr sz="1630"/>
          </a:p>
        </p:txBody>
      </p:sp>
      <p:sp>
        <p:nvSpPr>
          <p:cNvPr id="117" name="object 117"/>
          <p:cNvSpPr/>
          <p:nvPr/>
        </p:nvSpPr>
        <p:spPr>
          <a:xfrm>
            <a:off x="8787616" y="5688835"/>
            <a:ext cx="611519" cy="451442"/>
          </a:xfrm>
          <a:custGeom>
            <a:avLst/>
            <a:gdLst/>
            <a:ahLst/>
            <a:cxnLst/>
            <a:rect l="l" t="t" r="r" b="b"/>
            <a:pathLst>
              <a:path w="674370" h="497840">
                <a:moveTo>
                  <a:pt x="586638" y="9271"/>
                </a:moveTo>
                <a:lnTo>
                  <a:pt x="573519" y="9271"/>
                </a:lnTo>
                <a:lnTo>
                  <a:pt x="663092" y="98844"/>
                </a:lnTo>
                <a:lnTo>
                  <a:pt x="270332" y="491604"/>
                </a:lnTo>
                <a:lnTo>
                  <a:pt x="270332" y="494538"/>
                </a:lnTo>
                <a:lnTo>
                  <a:pt x="273050" y="497255"/>
                </a:lnTo>
                <a:lnTo>
                  <a:pt x="274231" y="497713"/>
                </a:lnTo>
                <a:lnTo>
                  <a:pt x="276606" y="497713"/>
                </a:lnTo>
                <a:lnTo>
                  <a:pt x="277799" y="497255"/>
                </a:lnTo>
                <a:lnTo>
                  <a:pt x="673798" y="101257"/>
                </a:lnTo>
                <a:lnTo>
                  <a:pt x="674281" y="100076"/>
                </a:lnTo>
                <a:lnTo>
                  <a:pt x="674281" y="97612"/>
                </a:lnTo>
                <a:lnTo>
                  <a:pt x="673798" y="96431"/>
                </a:lnTo>
                <a:lnTo>
                  <a:pt x="586638" y="9271"/>
                </a:lnTo>
                <a:close/>
              </a:path>
              <a:path w="674370" h="497840">
                <a:moveTo>
                  <a:pt x="576668" y="0"/>
                </a:moveTo>
                <a:lnTo>
                  <a:pt x="335788" y="0"/>
                </a:lnTo>
                <a:lnTo>
                  <a:pt x="334606" y="482"/>
                </a:lnTo>
                <a:lnTo>
                  <a:pt x="110388" y="224713"/>
                </a:lnTo>
                <a:lnTo>
                  <a:pt x="2082" y="224713"/>
                </a:lnTo>
                <a:lnTo>
                  <a:pt x="0" y="226783"/>
                </a:lnTo>
                <a:lnTo>
                  <a:pt x="0" y="231914"/>
                </a:lnTo>
                <a:lnTo>
                  <a:pt x="2082" y="233984"/>
                </a:lnTo>
                <a:lnTo>
                  <a:pt x="113538" y="233984"/>
                </a:lnTo>
                <a:lnTo>
                  <a:pt x="114719" y="233489"/>
                </a:lnTo>
                <a:lnTo>
                  <a:pt x="338937" y="9271"/>
                </a:lnTo>
                <a:lnTo>
                  <a:pt x="586638" y="9271"/>
                </a:lnTo>
                <a:lnTo>
                  <a:pt x="577850" y="482"/>
                </a:lnTo>
                <a:lnTo>
                  <a:pt x="576668" y="0"/>
                </a:lnTo>
                <a:close/>
              </a:path>
            </a:pathLst>
          </a:custGeom>
          <a:solidFill>
            <a:srgbClr val="DDEBF8"/>
          </a:solidFill>
        </p:spPr>
        <p:txBody>
          <a:bodyPr wrap="square" lIns="0" tIns="0" rIns="0" bIns="0" rtlCol="0"/>
          <a:lstStyle/>
          <a:p>
            <a:endParaRPr sz="1630"/>
          </a:p>
        </p:txBody>
      </p:sp>
      <p:sp>
        <p:nvSpPr>
          <p:cNvPr id="118" name="object 118"/>
          <p:cNvSpPr/>
          <p:nvPr/>
        </p:nvSpPr>
        <p:spPr>
          <a:xfrm>
            <a:off x="8834246" y="5740662"/>
            <a:ext cx="151440" cy="62764"/>
          </a:xfrm>
          <a:custGeom>
            <a:avLst/>
            <a:gdLst/>
            <a:ahLst/>
            <a:cxnLst/>
            <a:rect l="l" t="t" r="r" b="b"/>
            <a:pathLst>
              <a:path w="167004" h="69214">
                <a:moveTo>
                  <a:pt x="103251" y="0"/>
                </a:moveTo>
                <a:lnTo>
                  <a:pt x="2070" y="0"/>
                </a:lnTo>
                <a:lnTo>
                  <a:pt x="0" y="2082"/>
                </a:lnTo>
                <a:lnTo>
                  <a:pt x="0" y="7200"/>
                </a:lnTo>
                <a:lnTo>
                  <a:pt x="2070" y="9283"/>
                </a:lnTo>
                <a:lnTo>
                  <a:pt x="100101" y="9283"/>
                </a:lnTo>
                <a:lnTo>
                  <a:pt x="159524" y="68706"/>
                </a:lnTo>
                <a:lnTo>
                  <a:pt x="160718" y="69164"/>
                </a:lnTo>
                <a:lnTo>
                  <a:pt x="163080" y="69164"/>
                </a:lnTo>
                <a:lnTo>
                  <a:pt x="164274" y="68706"/>
                </a:lnTo>
                <a:lnTo>
                  <a:pt x="166992" y="65989"/>
                </a:lnTo>
                <a:lnTo>
                  <a:pt x="166992" y="63055"/>
                </a:lnTo>
                <a:lnTo>
                  <a:pt x="104419" y="495"/>
                </a:lnTo>
                <a:lnTo>
                  <a:pt x="103251" y="0"/>
                </a:lnTo>
                <a:close/>
              </a:path>
            </a:pathLst>
          </a:custGeom>
          <a:solidFill>
            <a:srgbClr val="DDEBF8"/>
          </a:solidFill>
        </p:spPr>
        <p:txBody>
          <a:bodyPr wrap="square" lIns="0" tIns="0" rIns="0" bIns="0" rtlCol="0"/>
          <a:lstStyle/>
          <a:p>
            <a:endParaRPr sz="1630"/>
          </a:p>
        </p:txBody>
      </p:sp>
      <p:sp>
        <p:nvSpPr>
          <p:cNvPr id="119" name="object 119"/>
          <p:cNvSpPr/>
          <p:nvPr/>
        </p:nvSpPr>
        <p:spPr>
          <a:xfrm>
            <a:off x="9303346" y="5619997"/>
            <a:ext cx="184838" cy="73705"/>
          </a:xfrm>
          <a:custGeom>
            <a:avLst/>
            <a:gdLst/>
            <a:ahLst/>
            <a:cxnLst/>
            <a:rect l="l" t="t" r="r" b="b"/>
            <a:pathLst>
              <a:path w="203834" h="81279">
                <a:moveTo>
                  <a:pt x="201218" y="0"/>
                </a:moveTo>
                <a:lnTo>
                  <a:pt x="75844" y="0"/>
                </a:lnTo>
                <a:lnTo>
                  <a:pt x="74663" y="482"/>
                </a:lnTo>
                <a:lnTo>
                  <a:pt x="0" y="75145"/>
                </a:lnTo>
                <a:lnTo>
                  <a:pt x="0" y="78079"/>
                </a:lnTo>
                <a:lnTo>
                  <a:pt x="2717" y="80797"/>
                </a:lnTo>
                <a:lnTo>
                  <a:pt x="3911" y="81254"/>
                </a:lnTo>
                <a:lnTo>
                  <a:pt x="6286" y="81254"/>
                </a:lnTo>
                <a:lnTo>
                  <a:pt x="7467" y="80797"/>
                </a:lnTo>
                <a:lnTo>
                  <a:pt x="78993" y="9271"/>
                </a:lnTo>
                <a:lnTo>
                  <a:pt x="201218" y="9271"/>
                </a:lnTo>
                <a:lnTo>
                  <a:pt x="203288" y="7200"/>
                </a:lnTo>
                <a:lnTo>
                  <a:pt x="203288" y="2082"/>
                </a:lnTo>
                <a:lnTo>
                  <a:pt x="201218" y="0"/>
                </a:lnTo>
                <a:close/>
              </a:path>
            </a:pathLst>
          </a:custGeom>
          <a:solidFill>
            <a:srgbClr val="DDEBF8"/>
          </a:solidFill>
        </p:spPr>
        <p:txBody>
          <a:bodyPr wrap="square" lIns="0" tIns="0" rIns="0" bIns="0" rtlCol="0"/>
          <a:lstStyle/>
          <a:p>
            <a:endParaRPr sz="1630"/>
          </a:p>
        </p:txBody>
      </p:sp>
      <p:sp>
        <p:nvSpPr>
          <p:cNvPr id="120" name="object 120"/>
          <p:cNvSpPr/>
          <p:nvPr/>
        </p:nvSpPr>
        <p:spPr>
          <a:xfrm>
            <a:off x="9182128" y="5825824"/>
            <a:ext cx="161229" cy="161229"/>
          </a:xfrm>
          <a:custGeom>
            <a:avLst/>
            <a:gdLst/>
            <a:ahLst/>
            <a:cxnLst/>
            <a:rect l="l" t="t" r="r" b="b"/>
            <a:pathLst>
              <a:path w="177800" h="177800">
                <a:moveTo>
                  <a:pt x="6565" y="0"/>
                </a:moveTo>
                <a:lnTo>
                  <a:pt x="3619" y="0"/>
                </a:lnTo>
                <a:lnTo>
                  <a:pt x="0" y="3619"/>
                </a:lnTo>
                <a:lnTo>
                  <a:pt x="0" y="6553"/>
                </a:lnTo>
                <a:lnTo>
                  <a:pt x="170268" y="176822"/>
                </a:lnTo>
                <a:lnTo>
                  <a:pt x="171462" y="177279"/>
                </a:lnTo>
                <a:lnTo>
                  <a:pt x="173824" y="177279"/>
                </a:lnTo>
                <a:lnTo>
                  <a:pt x="175018" y="176822"/>
                </a:lnTo>
                <a:lnTo>
                  <a:pt x="177736" y="174104"/>
                </a:lnTo>
                <a:lnTo>
                  <a:pt x="177736" y="171170"/>
                </a:lnTo>
                <a:lnTo>
                  <a:pt x="6565" y="0"/>
                </a:lnTo>
                <a:close/>
              </a:path>
            </a:pathLst>
          </a:custGeom>
          <a:solidFill>
            <a:srgbClr val="DDEBF8"/>
          </a:solidFill>
        </p:spPr>
        <p:txBody>
          <a:bodyPr wrap="square" lIns="0" tIns="0" rIns="0" bIns="0" rtlCol="0"/>
          <a:lstStyle/>
          <a:p>
            <a:endParaRPr sz="1630"/>
          </a:p>
        </p:txBody>
      </p:sp>
      <p:sp>
        <p:nvSpPr>
          <p:cNvPr id="121" name="object 121"/>
          <p:cNvSpPr/>
          <p:nvPr/>
        </p:nvSpPr>
        <p:spPr>
          <a:xfrm>
            <a:off x="8874103" y="5879808"/>
            <a:ext cx="32246" cy="32246"/>
          </a:xfrm>
          <a:custGeom>
            <a:avLst/>
            <a:gdLst/>
            <a:ahLst/>
            <a:cxnLst/>
            <a:rect l="l" t="t" r="r" b="b"/>
            <a:pathLst>
              <a:path w="35559" h="35559">
                <a:moveTo>
                  <a:pt x="27228" y="0"/>
                </a:moveTo>
                <a:lnTo>
                  <a:pt x="7848" y="0"/>
                </a:lnTo>
                <a:lnTo>
                  <a:pt x="0" y="7848"/>
                </a:lnTo>
                <a:lnTo>
                  <a:pt x="0" y="27228"/>
                </a:lnTo>
                <a:lnTo>
                  <a:pt x="7848" y="35077"/>
                </a:lnTo>
                <a:lnTo>
                  <a:pt x="27228" y="35077"/>
                </a:lnTo>
                <a:lnTo>
                  <a:pt x="35077" y="27228"/>
                </a:lnTo>
                <a:lnTo>
                  <a:pt x="35077" y="7848"/>
                </a:lnTo>
                <a:lnTo>
                  <a:pt x="27228" y="0"/>
                </a:lnTo>
                <a:close/>
              </a:path>
            </a:pathLst>
          </a:custGeom>
          <a:solidFill>
            <a:srgbClr val="B4D2EE"/>
          </a:solidFill>
        </p:spPr>
        <p:txBody>
          <a:bodyPr wrap="square" lIns="0" tIns="0" rIns="0" bIns="0" rtlCol="0"/>
          <a:lstStyle/>
          <a:p>
            <a:endParaRPr sz="1630"/>
          </a:p>
        </p:txBody>
      </p:sp>
      <p:sp>
        <p:nvSpPr>
          <p:cNvPr id="122" name="object 122"/>
          <p:cNvSpPr/>
          <p:nvPr/>
        </p:nvSpPr>
        <p:spPr>
          <a:xfrm>
            <a:off x="8967899" y="5787660"/>
            <a:ext cx="32246" cy="32246"/>
          </a:xfrm>
          <a:custGeom>
            <a:avLst/>
            <a:gdLst/>
            <a:ahLst/>
            <a:cxnLst/>
            <a:rect l="l" t="t" r="r" b="b"/>
            <a:pathLst>
              <a:path w="35559" h="35560">
                <a:moveTo>
                  <a:pt x="27228" y="0"/>
                </a:moveTo>
                <a:lnTo>
                  <a:pt x="7848" y="0"/>
                </a:lnTo>
                <a:lnTo>
                  <a:pt x="0" y="7848"/>
                </a:lnTo>
                <a:lnTo>
                  <a:pt x="0" y="27228"/>
                </a:lnTo>
                <a:lnTo>
                  <a:pt x="7848" y="35077"/>
                </a:lnTo>
                <a:lnTo>
                  <a:pt x="27228" y="35077"/>
                </a:lnTo>
                <a:lnTo>
                  <a:pt x="35077" y="27228"/>
                </a:lnTo>
                <a:lnTo>
                  <a:pt x="35077" y="7848"/>
                </a:lnTo>
                <a:lnTo>
                  <a:pt x="27228" y="0"/>
                </a:lnTo>
                <a:close/>
              </a:path>
            </a:pathLst>
          </a:custGeom>
          <a:solidFill>
            <a:srgbClr val="B4D2EE"/>
          </a:solidFill>
        </p:spPr>
        <p:txBody>
          <a:bodyPr wrap="square" lIns="0" tIns="0" rIns="0" bIns="0" rtlCol="0"/>
          <a:lstStyle/>
          <a:p>
            <a:endParaRPr sz="1630"/>
          </a:p>
        </p:txBody>
      </p:sp>
      <p:sp>
        <p:nvSpPr>
          <p:cNvPr id="123" name="object 123"/>
          <p:cNvSpPr/>
          <p:nvPr/>
        </p:nvSpPr>
        <p:spPr>
          <a:xfrm>
            <a:off x="9076502" y="5676312"/>
            <a:ext cx="32246" cy="32246"/>
          </a:xfrm>
          <a:custGeom>
            <a:avLst/>
            <a:gdLst/>
            <a:ahLst/>
            <a:cxnLst/>
            <a:rect l="l" t="t" r="r" b="b"/>
            <a:pathLst>
              <a:path w="35559" h="35560">
                <a:moveTo>
                  <a:pt x="27228" y="0"/>
                </a:moveTo>
                <a:lnTo>
                  <a:pt x="7848" y="0"/>
                </a:lnTo>
                <a:lnTo>
                  <a:pt x="0" y="7848"/>
                </a:lnTo>
                <a:lnTo>
                  <a:pt x="0" y="27228"/>
                </a:lnTo>
                <a:lnTo>
                  <a:pt x="7848" y="35077"/>
                </a:lnTo>
                <a:lnTo>
                  <a:pt x="27228" y="35077"/>
                </a:lnTo>
                <a:lnTo>
                  <a:pt x="35077" y="27228"/>
                </a:lnTo>
                <a:lnTo>
                  <a:pt x="35077" y="7848"/>
                </a:lnTo>
                <a:lnTo>
                  <a:pt x="27228" y="0"/>
                </a:lnTo>
                <a:close/>
              </a:path>
            </a:pathLst>
          </a:custGeom>
          <a:solidFill>
            <a:srgbClr val="B4D2EE"/>
          </a:solidFill>
        </p:spPr>
        <p:txBody>
          <a:bodyPr wrap="square" lIns="0" tIns="0" rIns="0" bIns="0" rtlCol="0"/>
          <a:lstStyle/>
          <a:p>
            <a:endParaRPr sz="1630"/>
          </a:p>
        </p:txBody>
      </p:sp>
      <p:sp>
        <p:nvSpPr>
          <p:cNvPr id="124" name="object 124"/>
          <p:cNvSpPr/>
          <p:nvPr/>
        </p:nvSpPr>
        <p:spPr>
          <a:xfrm>
            <a:off x="9292064" y="5677957"/>
            <a:ext cx="32246" cy="32246"/>
          </a:xfrm>
          <a:custGeom>
            <a:avLst/>
            <a:gdLst/>
            <a:ahLst/>
            <a:cxnLst/>
            <a:rect l="l" t="t" r="r" b="b"/>
            <a:pathLst>
              <a:path w="35559" h="35560">
                <a:moveTo>
                  <a:pt x="27228" y="0"/>
                </a:moveTo>
                <a:lnTo>
                  <a:pt x="7848" y="0"/>
                </a:lnTo>
                <a:lnTo>
                  <a:pt x="0" y="7848"/>
                </a:lnTo>
                <a:lnTo>
                  <a:pt x="0" y="27228"/>
                </a:lnTo>
                <a:lnTo>
                  <a:pt x="7848" y="35077"/>
                </a:lnTo>
                <a:lnTo>
                  <a:pt x="27228" y="35077"/>
                </a:lnTo>
                <a:lnTo>
                  <a:pt x="35077" y="27228"/>
                </a:lnTo>
                <a:lnTo>
                  <a:pt x="35077" y="7848"/>
                </a:lnTo>
                <a:lnTo>
                  <a:pt x="27228" y="0"/>
                </a:lnTo>
                <a:close/>
              </a:path>
            </a:pathLst>
          </a:custGeom>
          <a:solidFill>
            <a:srgbClr val="EC6D6E"/>
          </a:solidFill>
        </p:spPr>
        <p:txBody>
          <a:bodyPr wrap="square" lIns="0" tIns="0" rIns="0" bIns="0" rtlCol="0"/>
          <a:lstStyle/>
          <a:p>
            <a:endParaRPr sz="1630"/>
          </a:p>
        </p:txBody>
      </p:sp>
      <p:sp>
        <p:nvSpPr>
          <p:cNvPr id="125" name="object 125"/>
          <p:cNvSpPr/>
          <p:nvPr/>
        </p:nvSpPr>
        <p:spPr>
          <a:xfrm>
            <a:off x="9248183" y="5891873"/>
            <a:ext cx="32246" cy="32246"/>
          </a:xfrm>
          <a:custGeom>
            <a:avLst/>
            <a:gdLst/>
            <a:ahLst/>
            <a:cxnLst/>
            <a:rect l="l" t="t" r="r" b="b"/>
            <a:pathLst>
              <a:path w="35559" h="35559">
                <a:moveTo>
                  <a:pt x="27228" y="0"/>
                </a:moveTo>
                <a:lnTo>
                  <a:pt x="7848" y="0"/>
                </a:lnTo>
                <a:lnTo>
                  <a:pt x="0" y="7848"/>
                </a:lnTo>
                <a:lnTo>
                  <a:pt x="0" y="27228"/>
                </a:lnTo>
                <a:lnTo>
                  <a:pt x="7848" y="35077"/>
                </a:lnTo>
                <a:lnTo>
                  <a:pt x="27228" y="35077"/>
                </a:lnTo>
                <a:lnTo>
                  <a:pt x="35077" y="27228"/>
                </a:lnTo>
                <a:lnTo>
                  <a:pt x="35077" y="7848"/>
                </a:lnTo>
                <a:lnTo>
                  <a:pt x="27228" y="0"/>
                </a:lnTo>
                <a:close/>
              </a:path>
            </a:pathLst>
          </a:custGeom>
          <a:solidFill>
            <a:srgbClr val="B4D2EE"/>
          </a:solidFill>
        </p:spPr>
        <p:txBody>
          <a:bodyPr wrap="square" lIns="0" tIns="0" rIns="0" bIns="0" rtlCol="0"/>
          <a:lstStyle/>
          <a:p>
            <a:endParaRPr sz="1630"/>
          </a:p>
        </p:txBody>
      </p:sp>
      <p:sp>
        <p:nvSpPr>
          <p:cNvPr id="126" name="object 126"/>
          <p:cNvSpPr/>
          <p:nvPr/>
        </p:nvSpPr>
        <p:spPr>
          <a:xfrm>
            <a:off x="9360808" y="5609579"/>
            <a:ext cx="32246" cy="32246"/>
          </a:xfrm>
          <a:custGeom>
            <a:avLst/>
            <a:gdLst/>
            <a:ahLst/>
            <a:cxnLst/>
            <a:rect l="l" t="t" r="r" b="b"/>
            <a:pathLst>
              <a:path w="35559" h="35560">
                <a:moveTo>
                  <a:pt x="27228" y="0"/>
                </a:moveTo>
                <a:lnTo>
                  <a:pt x="7848" y="0"/>
                </a:lnTo>
                <a:lnTo>
                  <a:pt x="0" y="7848"/>
                </a:lnTo>
                <a:lnTo>
                  <a:pt x="0" y="27228"/>
                </a:lnTo>
                <a:lnTo>
                  <a:pt x="7848" y="35077"/>
                </a:lnTo>
                <a:lnTo>
                  <a:pt x="27228" y="35077"/>
                </a:lnTo>
                <a:lnTo>
                  <a:pt x="35077" y="27228"/>
                </a:lnTo>
                <a:lnTo>
                  <a:pt x="35077" y="7848"/>
                </a:lnTo>
                <a:lnTo>
                  <a:pt x="27228" y="0"/>
                </a:lnTo>
                <a:close/>
              </a:path>
            </a:pathLst>
          </a:custGeom>
          <a:solidFill>
            <a:srgbClr val="B4D2EE"/>
          </a:solidFill>
        </p:spPr>
        <p:txBody>
          <a:bodyPr wrap="square" lIns="0" tIns="0" rIns="0" bIns="0" rtlCol="0"/>
          <a:lstStyle/>
          <a:p>
            <a:endParaRPr sz="1630"/>
          </a:p>
        </p:txBody>
      </p:sp>
      <p:sp>
        <p:nvSpPr>
          <p:cNvPr id="127" name="object 127"/>
          <p:cNvSpPr/>
          <p:nvPr/>
        </p:nvSpPr>
        <p:spPr>
          <a:xfrm>
            <a:off x="9172125" y="5817279"/>
            <a:ext cx="32246" cy="32246"/>
          </a:xfrm>
          <a:custGeom>
            <a:avLst/>
            <a:gdLst/>
            <a:ahLst/>
            <a:cxnLst/>
            <a:rect l="l" t="t" r="r" b="b"/>
            <a:pathLst>
              <a:path w="35559" h="35560">
                <a:moveTo>
                  <a:pt x="27228" y="0"/>
                </a:moveTo>
                <a:lnTo>
                  <a:pt x="7848" y="0"/>
                </a:lnTo>
                <a:lnTo>
                  <a:pt x="0" y="7848"/>
                </a:lnTo>
                <a:lnTo>
                  <a:pt x="0" y="27228"/>
                </a:lnTo>
                <a:lnTo>
                  <a:pt x="7848" y="35077"/>
                </a:lnTo>
                <a:lnTo>
                  <a:pt x="27228" y="35077"/>
                </a:lnTo>
                <a:lnTo>
                  <a:pt x="35077" y="27228"/>
                </a:lnTo>
                <a:lnTo>
                  <a:pt x="35077" y="7848"/>
                </a:lnTo>
                <a:lnTo>
                  <a:pt x="27228" y="0"/>
                </a:lnTo>
                <a:close/>
              </a:path>
            </a:pathLst>
          </a:custGeom>
          <a:solidFill>
            <a:srgbClr val="B4D2EE"/>
          </a:solidFill>
        </p:spPr>
        <p:txBody>
          <a:bodyPr wrap="square" lIns="0" tIns="0" rIns="0" bIns="0" rtlCol="0"/>
          <a:lstStyle/>
          <a:p>
            <a:endParaRPr sz="1630"/>
          </a:p>
        </p:txBody>
      </p:sp>
      <p:sp>
        <p:nvSpPr>
          <p:cNvPr id="128" name="object 128"/>
          <p:cNvSpPr/>
          <p:nvPr/>
        </p:nvSpPr>
        <p:spPr>
          <a:xfrm>
            <a:off x="9075587" y="6068857"/>
            <a:ext cx="32246" cy="32246"/>
          </a:xfrm>
          <a:custGeom>
            <a:avLst/>
            <a:gdLst/>
            <a:ahLst/>
            <a:cxnLst/>
            <a:rect l="l" t="t" r="r" b="b"/>
            <a:pathLst>
              <a:path w="35559" h="35559">
                <a:moveTo>
                  <a:pt x="27228" y="0"/>
                </a:moveTo>
                <a:lnTo>
                  <a:pt x="7848" y="0"/>
                </a:lnTo>
                <a:lnTo>
                  <a:pt x="0" y="7848"/>
                </a:lnTo>
                <a:lnTo>
                  <a:pt x="0" y="27228"/>
                </a:lnTo>
                <a:lnTo>
                  <a:pt x="7848" y="35077"/>
                </a:lnTo>
                <a:lnTo>
                  <a:pt x="27228" y="35077"/>
                </a:lnTo>
                <a:lnTo>
                  <a:pt x="35077" y="27228"/>
                </a:lnTo>
                <a:lnTo>
                  <a:pt x="35077" y="7848"/>
                </a:lnTo>
                <a:lnTo>
                  <a:pt x="27228" y="0"/>
                </a:lnTo>
                <a:close/>
              </a:path>
            </a:pathLst>
          </a:custGeom>
          <a:solidFill>
            <a:srgbClr val="EC6D6E"/>
          </a:solidFill>
        </p:spPr>
        <p:txBody>
          <a:bodyPr wrap="square" lIns="0" tIns="0" rIns="0" bIns="0" rtlCol="0"/>
          <a:lstStyle/>
          <a:p>
            <a:endParaRPr sz="1630"/>
          </a:p>
        </p:txBody>
      </p:sp>
      <p:sp>
        <p:nvSpPr>
          <p:cNvPr id="129" name="object 129"/>
          <p:cNvSpPr/>
          <p:nvPr/>
        </p:nvSpPr>
        <p:spPr>
          <a:xfrm>
            <a:off x="9376533" y="5762428"/>
            <a:ext cx="32246" cy="32246"/>
          </a:xfrm>
          <a:custGeom>
            <a:avLst/>
            <a:gdLst/>
            <a:ahLst/>
            <a:cxnLst/>
            <a:rect l="l" t="t" r="r" b="b"/>
            <a:pathLst>
              <a:path w="35559" h="35560">
                <a:moveTo>
                  <a:pt x="27228" y="0"/>
                </a:moveTo>
                <a:lnTo>
                  <a:pt x="7848" y="0"/>
                </a:lnTo>
                <a:lnTo>
                  <a:pt x="0" y="7848"/>
                </a:lnTo>
                <a:lnTo>
                  <a:pt x="0" y="27228"/>
                </a:lnTo>
                <a:lnTo>
                  <a:pt x="7848" y="35077"/>
                </a:lnTo>
                <a:lnTo>
                  <a:pt x="27228" y="35077"/>
                </a:lnTo>
                <a:lnTo>
                  <a:pt x="35077" y="27228"/>
                </a:lnTo>
                <a:lnTo>
                  <a:pt x="35077" y="7848"/>
                </a:lnTo>
                <a:lnTo>
                  <a:pt x="27228" y="0"/>
                </a:lnTo>
                <a:close/>
              </a:path>
            </a:pathLst>
          </a:custGeom>
          <a:solidFill>
            <a:srgbClr val="B4D2EE"/>
          </a:solidFill>
        </p:spPr>
        <p:txBody>
          <a:bodyPr wrap="square" lIns="0" tIns="0" rIns="0" bIns="0" rtlCol="0"/>
          <a:lstStyle/>
          <a:p>
            <a:endParaRPr sz="1630"/>
          </a:p>
        </p:txBody>
      </p:sp>
      <p:sp>
        <p:nvSpPr>
          <p:cNvPr id="130" name="object 130"/>
          <p:cNvSpPr/>
          <p:nvPr/>
        </p:nvSpPr>
        <p:spPr>
          <a:xfrm>
            <a:off x="8740127" y="6186780"/>
            <a:ext cx="361080" cy="143159"/>
          </a:xfrm>
          <a:prstGeom prst="rect">
            <a:avLst/>
          </a:prstGeom>
          <a:blipFill>
            <a:blip r:embed="rId26" cstate="print"/>
            <a:stretch>
              <a:fillRect/>
            </a:stretch>
          </a:blipFill>
        </p:spPr>
        <p:txBody>
          <a:bodyPr wrap="square" lIns="0" tIns="0" rIns="0" bIns="0" rtlCol="0"/>
          <a:lstStyle/>
          <a:p>
            <a:endParaRPr sz="1630"/>
          </a:p>
        </p:txBody>
      </p:sp>
      <p:sp>
        <p:nvSpPr>
          <p:cNvPr id="131" name="object 131"/>
          <p:cNvSpPr/>
          <p:nvPr/>
        </p:nvSpPr>
        <p:spPr>
          <a:xfrm>
            <a:off x="8737900" y="6041616"/>
            <a:ext cx="107678" cy="266604"/>
          </a:xfrm>
          <a:custGeom>
            <a:avLst/>
            <a:gdLst/>
            <a:ahLst/>
            <a:cxnLst/>
            <a:rect l="l" t="t" r="r" b="b"/>
            <a:pathLst>
              <a:path w="118745" h="294004">
                <a:moveTo>
                  <a:pt x="104143" y="0"/>
                </a:moveTo>
                <a:lnTo>
                  <a:pt x="10353" y="0"/>
                </a:lnTo>
                <a:lnTo>
                  <a:pt x="3550" y="34780"/>
                </a:lnTo>
                <a:lnTo>
                  <a:pt x="453" y="85958"/>
                </a:lnTo>
                <a:lnTo>
                  <a:pt x="0" y="145492"/>
                </a:lnTo>
                <a:lnTo>
                  <a:pt x="1127" y="205341"/>
                </a:lnTo>
                <a:lnTo>
                  <a:pt x="2774" y="257462"/>
                </a:lnTo>
                <a:lnTo>
                  <a:pt x="3876" y="293814"/>
                </a:lnTo>
                <a:lnTo>
                  <a:pt x="39398" y="293814"/>
                </a:lnTo>
                <a:lnTo>
                  <a:pt x="62766" y="129971"/>
                </a:lnTo>
                <a:lnTo>
                  <a:pt x="112722" y="129971"/>
                </a:lnTo>
                <a:lnTo>
                  <a:pt x="110909" y="91187"/>
                </a:lnTo>
                <a:lnTo>
                  <a:pt x="104143" y="0"/>
                </a:lnTo>
                <a:close/>
              </a:path>
              <a:path w="118745" h="294004">
                <a:moveTo>
                  <a:pt x="112722" y="129971"/>
                </a:moveTo>
                <a:lnTo>
                  <a:pt x="62766" y="129971"/>
                </a:lnTo>
                <a:lnTo>
                  <a:pt x="83429" y="293814"/>
                </a:lnTo>
                <a:lnTo>
                  <a:pt x="118646" y="293814"/>
                </a:lnTo>
                <a:lnTo>
                  <a:pt x="117880" y="262998"/>
                </a:lnTo>
                <a:lnTo>
                  <a:pt x="115395" y="187155"/>
                </a:lnTo>
                <a:lnTo>
                  <a:pt x="112722" y="129971"/>
                </a:lnTo>
                <a:close/>
              </a:path>
            </a:pathLst>
          </a:custGeom>
          <a:solidFill>
            <a:srgbClr val="212D72"/>
          </a:solidFill>
        </p:spPr>
        <p:txBody>
          <a:bodyPr wrap="square" lIns="0" tIns="0" rIns="0" bIns="0" rtlCol="0"/>
          <a:lstStyle/>
          <a:p>
            <a:endParaRPr sz="1630"/>
          </a:p>
        </p:txBody>
      </p:sp>
      <p:sp>
        <p:nvSpPr>
          <p:cNvPr id="132" name="object 132"/>
          <p:cNvSpPr/>
          <p:nvPr/>
        </p:nvSpPr>
        <p:spPr>
          <a:xfrm>
            <a:off x="8800238" y="6056464"/>
            <a:ext cx="0" cy="98465"/>
          </a:xfrm>
          <a:custGeom>
            <a:avLst/>
            <a:gdLst/>
            <a:ahLst/>
            <a:cxnLst/>
            <a:rect l="l" t="t" r="r" b="b"/>
            <a:pathLst>
              <a:path h="108584">
                <a:moveTo>
                  <a:pt x="0" y="0"/>
                </a:moveTo>
                <a:lnTo>
                  <a:pt x="0" y="108343"/>
                </a:lnTo>
              </a:path>
            </a:pathLst>
          </a:custGeom>
          <a:ln w="12750">
            <a:solidFill>
              <a:srgbClr val="222E63"/>
            </a:solidFill>
          </a:ln>
        </p:spPr>
        <p:txBody>
          <a:bodyPr wrap="square" lIns="0" tIns="0" rIns="0" bIns="0" rtlCol="0"/>
          <a:lstStyle/>
          <a:p>
            <a:endParaRPr sz="1630"/>
          </a:p>
        </p:txBody>
      </p:sp>
      <p:sp>
        <p:nvSpPr>
          <p:cNvPr id="133" name="object 133"/>
          <p:cNvSpPr/>
          <p:nvPr/>
        </p:nvSpPr>
        <p:spPr>
          <a:xfrm>
            <a:off x="8814904" y="6301787"/>
            <a:ext cx="29366" cy="1152"/>
          </a:xfrm>
          <a:custGeom>
            <a:avLst/>
            <a:gdLst/>
            <a:ahLst/>
            <a:cxnLst/>
            <a:rect l="l" t="t" r="r" b="b"/>
            <a:pathLst>
              <a:path w="32384" h="1270">
                <a:moveTo>
                  <a:pt x="31419" y="0"/>
                </a:moveTo>
                <a:lnTo>
                  <a:pt x="393" y="0"/>
                </a:lnTo>
                <a:lnTo>
                  <a:pt x="0" y="393"/>
                </a:lnTo>
                <a:lnTo>
                  <a:pt x="393" y="812"/>
                </a:lnTo>
                <a:lnTo>
                  <a:pt x="31419" y="812"/>
                </a:lnTo>
                <a:lnTo>
                  <a:pt x="31826" y="393"/>
                </a:lnTo>
                <a:lnTo>
                  <a:pt x="31419" y="0"/>
                </a:lnTo>
                <a:close/>
              </a:path>
            </a:pathLst>
          </a:custGeom>
          <a:solidFill>
            <a:srgbClr val="222E63"/>
          </a:solidFill>
        </p:spPr>
        <p:txBody>
          <a:bodyPr wrap="square" lIns="0" tIns="0" rIns="0" bIns="0" rtlCol="0"/>
          <a:lstStyle/>
          <a:p>
            <a:endParaRPr sz="1630"/>
          </a:p>
        </p:txBody>
      </p:sp>
      <p:sp>
        <p:nvSpPr>
          <p:cNvPr id="134" name="object 134"/>
          <p:cNvSpPr/>
          <p:nvPr/>
        </p:nvSpPr>
        <p:spPr>
          <a:xfrm>
            <a:off x="8744175" y="6302358"/>
            <a:ext cx="28215" cy="1152"/>
          </a:xfrm>
          <a:custGeom>
            <a:avLst/>
            <a:gdLst/>
            <a:ahLst/>
            <a:cxnLst/>
            <a:rect l="l" t="t" r="r" b="b"/>
            <a:pathLst>
              <a:path w="31115" h="1270">
                <a:moveTo>
                  <a:pt x="30607" y="0"/>
                </a:moveTo>
                <a:lnTo>
                  <a:pt x="406" y="0"/>
                </a:lnTo>
                <a:lnTo>
                  <a:pt x="0" y="393"/>
                </a:lnTo>
                <a:lnTo>
                  <a:pt x="406" y="812"/>
                </a:lnTo>
                <a:lnTo>
                  <a:pt x="30607" y="812"/>
                </a:lnTo>
                <a:lnTo>
                  <a:pt x="31000" y="393"/>
                </a:lnTo>
                <a:lnTo>
                  <a:pt x="30607" y="0"/>
                </a:lnTo>
                <a:close/>
              </a:path>
            </a:pathLst>
          </a:custGeom>
          <a:solidFill>
            <a:srgbClr val="222E63"/>
          </a:solidFill>
        </p:spPr>
        <p:txBody>
          <a:bodyPr wrap="square" lIns="0" tIns="0" rIns="0" bIns="0" rtlCol="0"/>
          <a:lstStyle/>
          <a:p>
            <a:endParaRPr sz="1630"/>
          </a:p>
        </p:txBody>
      </p:sp>
      <p:sp>
        <p:nvSpPr>
          <p:cNvPr id="135" name="object 135"/>
          <p:cNvSpPr/>
          <p:nvPr/>
        </p:nvSpPr>
        <p:spPr>
          <a:xfrm>
            <a:off x="8752639" y="6046580"/>
            <a:ext cx="17275" cy="24184"/>
          </a:xfrm>
          <a:custGeom>
            <a:avLst/>
            <a:gdLst/>
            <a:ahLst/>
            <a:cxnLst/>
            <a:rect l="l" t="t" r="r" b="b"/>
            <a:pathLst>
              <a:path w="19050" h="26670">
                <a:moveTo>
                  <a:pt x="18224" y="0"/>
                </a:moveTo>
                <a:lnTo>
                  <a:pt x="17805" y="380"/>
                </a:lnTo>
                <a:lnTo>
                  <a:pt x="16321" y="10491"/>
                </a:lnTo>
                <a:lnTo>
                  <a:pt x="12785" y="18286"/>
                </a:lnTo>
                <a:lnTo>
                  <a:pt x="7396" y="23478"/>
                </a:lnTo>
                <a:lnTo>
                  <a:pt x="355" y="25780"/>
                </a:lnTo>
                <a:lnTo>
                  <a:pt x="0" y="26225"/>
                </a:lnTo>
                <a:lnTo>
                  <a:pt x="18618" y="406"/>
                </a:lnTo>
                <a:lnTo>
                  <a:pt x="18224" y="0"/>
                </a:lnTo>
                <a:close/>
              </a:path>
            </a:pathLst>
          </a:custGeom>
          <a:solidFill>
            <a:srgbClr val="222E63"/>
          </a:solidFill>
        </p:spPr>
        <p:txBody>
          <a:bodyPr wrap="square" lIns="0" tIns="0" rIns="0" bIns="0" rtlCol="0"/>
          <a:lstStyle/>
          <a:p>
            <a:endParaRPr sz="1630"/>
          </a:p>
        </p:txBody>
      </p:sp>
      <p:sp>
        <p:nvSpPr>
          <p:cNvPr id="136" name="object 136"/>
          <p:cNvSpPr/>
          <p:nvPr/>
        </p:nvSpPr>
        <p:spPr>
          <a:xfrm>
            <a:off x="8748863" y="6049437"/>
            <a:ext cx="0" cy="249905"/>
          </a:xfrm>
          <a:custGeom>
            <a:avLst/>
            <a:gdLst/>
            <a:ahLst/>
            <a:cxnLst/>
            <a:rect l="l" t="t" r="r" b="b"/>
            <a:pathLst>
              <a:path h="275590">
                <a:moveTo>
                  <a:pt x="0" y="0"/>
                </a:moveTo>
                <a:lnTo>
                  <a:pt x="0" y="275107"/>
                </a:lnTo>
              </a:path>
            </a:pathLst>
          </a:custGeom>
          <a:ln w="8635">
            <a:solidFill>
              <a:srgbClr val="222E63"/>
            </a:solidFill>
          </a:ln>
        </p:spPr>
        <p:txBody>
          <a:bodyPr wrap="square" lIns="0" tIns="0" rIns="0" bIns="0" rtlCol="0"/>
          <a:lstStyle/>
          <a:p>
            <a:endParaRPr sz="1630"/>
          </a:p>
        </p:txBody>
      </p:sp>
      <p:sp>
        <p:nvSpPr>
          <p:cNvPr id="137" name="object 137"/>
          <p:cNvSpPr/>
          <p:nvPr/>
        </p:nvSpPr>
        <p:spPr>
          <a:xfrm>
            <a:off x="8711179" y="6067074"/>
            <a:ext cx="35701" cy="68522"/>
          </a:xfrm>
          <a:custGeom>
            <a:avLst/>
            <a:gdLst/>
            <a:ahLst/>
            <a:cxnLst/>
            <a:rect l="l" t="t" r="r" b="b"/>
            <a:pathLst>
              <a:path w="39370" h="75565">
                <a:moveTo>
                  <a:pt x="22242" y="68046"/>
                </a:moveTo>
                <a:lnTo>
                  <a:pt x="18008" y="68046"/>
                </a:lnTo>
                <a:lnTo>
                  <a:pt x="22148" y="75298"/>
                </a:lnTo>
                <a:lnTo>
                  <a:pt x="22242" y="68046"/>
                </a:lnTo>
                <a:close/>
              </a:path>
              <a:path w="39370" h="75565">
                <a:moveTo>
                  <a:pt x="22393" y="65582"/>
                </a:moveTo>
                <a:lnTo>
                  <a:pt x="13423" y="65582"/>
                </a:lnTo>
                <a:lnTo>
                  <a:pt x="15328" y="69176"/>
                </a:lnTo>
                <a:lnTo>
                  <a:pt x="18008" y="68046"/>
                </a:lnTo>
                <a:lnTo>
                  <a:pt x="22242" y="68046"/>
                </a:lnTo>
                <a:lnTo>
                  <a:pt x="22393" y="65582"/>
                </a:lnTo>
                <a:close/>
              </a:path>
              <a:path w="39370" h="75565">
                <a:moveTo>
                  <a:pt x="23453" y="54622"/>
                </a:moveTo>
                <a:lnTo>
                  <a:pt x="6731" y="54622"/>
                </a:lnTo>
                <a:lnTo>
                  <a:pt x="7467" y="57467"/>
                </a:lnTo>
                <a:lnTo>
                  <a:pt x="9753" y="63169"/>
                </a:lnTo>
                <a:lnTo>
                  <a:pt x="11303" y="66039"/>
                </a:lnTo>
                <a:lnTo>
                  <a:pt x="13423" y="65582"/>
                </a:lnTo>
                <a:lnTo>
                  <a:pt x="22393" y="65582"/>
                </a:lnTo>
                <a:lnTo>
                  <a:pt x="22596" y="62259"/>
                </a:lnTo>
                <a:lnTo>
                  <a:pt x="23453" y="54622"/>
                </a:lnTo>
                <a:close/>
              </a:path>
              <a:path w="39370" h="75565">
                <a:moveTo>
                  <a:pt x="8864" y="0"/>
                </a:moveTo>
                <a:lnTo>
                  <a:pt x="8477" y="9232"/>
                </a:lnTo>
                <a:lnTo>
                  <a:pt x="8204" y="22517"/>
                </a:lnTo>
                <a:lnTo>
                  <a:pt x="4876" y="28257"/>
                </a:lnTo>
                <a:lnTo>
                  <a:pt x="0" y="42786"/>
                </a:lnTo>
                <a:lnTo>
                  <a:pt x="1447" y="56273"/>
                </a:lnTo>
                <a:lnTo>
                  <a:pt x="6235" y="55003"/>
                </a:lnTo>
                <a:lnTo>
                  <a:pt x="6731" y="54622"/>
                </a:lnTo>
                <a:lnTo>
                  <a:pt x="23453" y="54622"/>
                </a:lnTo>
                <a:lnTo>
                  <a:pt x="23569" y="53589"/>
                </a:lnTo>
                <a:lnTo>
                  <a:pt x="24835" y="45874"/>
                </a:lnTo>
                <a:lnTo>
                  <a:pt x="26123" y="42036"/>
                </a:lnTo>
                <a:lnTo>
                  <a:pt x="27736" y="40805"/>
                </a:lnTo>
                <a:lnTo>
                  <a:pt x="33164" y="40805"/>
                </a:lnTo>
                <a:lnTo>
                  <a:pt x="33439" y="32550"/>
                </a:lnTo>
                <a:lnTo>
                  <a:pt x="29552" y="27431"/>
                </a:lnTo>
                <a:lnTo>
                  <a:pt x="22479" y="20764"/>
                </a:lnTo>
                <a:lnTo>
                  <a:pt x="27190" y="9232"/>
                </a:lnTo>
                <a:lnTo>
                  <a:pt x="27838" y="5727"/>
                </a:lnTo>
                <a:lnTo>
                  <a:pt x="8864" y="0"/>
                </a:lnTo>
                <a:close/>
              </a:path>
              <a:path w="39370" h="75565">
                <a:moveTo>
                  <a:pt x="33164" y="40805"/>
                </a:moveTo>
                <a:lnTo>
                  <a:pt x="27736" y="40805"/>
                </a:lnTo>
                <a:lnTo>
                  <a:pt x="27294" y="42036"/>
                </a:lnTo>
                <a:lnTo>
                  <a:pt x="27197" y="42786"/>
                </a:lnTo>
                <a:lnTo>
                  <a:pt x="30861" y="48793"/>
                </a:lnTo>
                <a:lnTo>
                  <a:pt x="37782" y="52260"/>
                </a:lnTo>
                <a:lnTo>
                  <a:pt x="38811" y="49809"/>
                </a:lnTo>
                <a:lnTo>
                  <a:pt x="33045" y="44399"/>
                </a:lnTo>
                <a:lnTo>
                  <a:pt x="33164" y="40805"/>
                </a:lnTo>
                <a:close/>
              </a:path>
            </a:pathLst>
          </a:custGeom>
          <a:solidFill>
            <a:srgbClr val="EF8261"/>
          </a:solidFill>
        </p:spPr>
        <p:txBody>
          <a:bodyPr wrap="square" lIns="0" tIns="0" rIns="0" bIns="0" rtlCol="0"/>
          <a:lstStyle/>
          <a:p>
            <a:endParaRPr sz="1630"/>
          </a:p>
        </p:txBody>
      </p:sp>
      <p:sp>
        <p:nvSpPr>
          <p:cNvPr id="138" name="object 138"/>
          <p:cNvSpPr/>
          <p:nvPr/>
        </p:nvSpPr>
        <p:spPr>
          <a:xfrm>
            <a:off x="8724428" y="6107175"/>
            <a:ext cx="3455" cy="20729"/>
          </a:xfrm>
          <a:custGeom>
            <a:avLst/>
            <a:gdLst/>
            <a:ahLst/>
            <a:cxnLst/>
            <a:rect l="l" t="t" r="r" b="b"/>
            <a:pathLst>
              <a:path w="3809" h="22859">
                <a:moveTo>
                  <a:pt x="3149" y="0"/>
                </a:moveTo>
                <a:lnTo>
                  <a:pt x="2692" y="241"/>
                </a:lnTo>
                <a:lnTo>
                  <a:pt x="0" y="8661"/>
                </a:lnTo>
                <a:lnTo>
                  <a:pt x="2997" y="22428"/>
                </a:lnTo>
                <a:lnTo>
                  <a:pt x="3276" y="22720"/>
                </a:lnTo>
                <a:lnTo>
                  <a:pt x="3429" y="22720"/>
                </a:lnTo>
                <a:lnTo>
                  <a:pt x="3708" y="22275"/>
                </a:lnTo>
                <a:lnTo>
                  <a:pt x="749" y="8699"/>
                </a:lnTo>
                <a:lnTo>
                  <a:pt x="3390" y="457"/>
                </a:lnTo>
                <a:lnTo>
                  <a:pt x="3149" y="0"/>
                </a:lnTo>
                <a:close/>
              </a:path>
            </a:pathLst>
          </a:custGeom>
          <a:solidFill>
            <a:srgbClr val="D45E47"/>
          </a:solidFill>
        </p:spPr>
        <p:txBody>
          <a:bodyPr wrap="square" lIns="0" tIns="0" rIns="0" bIns="0" rtlCol="0"/>
          <a:lstStyle/>
          <a:p>
            <a:endParaRPr sz="1630"/>
          </a:p>
        </p:txBody>
      </p:sp>
      <p:sp>
        <p:nvSpPr>
          <p:cNvPr id="139" name="object 139"/>
          <p:cNvSpPr/>
          <p:nvPr/>
        </p:nvSpPr>
        <p:spPr>
          <a:xfrm>
            <a:off x="8718579" y="6107892"/>
            <a:ext cx="4607" cy="17850"/>
          </a:xfrm>
          <a:custGeom>
            <a:avLst/>
            <a:gdLst/>
            <a:ahLst/>
            <a:cxnLst/>
            <a:rect l="l" t="t" r="r" b="b"/>
            <a:pathLst>
              <a:path w="5079" h="19684">
                <a:moveTo>
                  <a:pt x="1866" y="0"/>
                </a:moveTo>
                <a:lnTo>
                  <a:pt x="1435" y="292"/>
                </a:lnTo>
                <a:lnTo>
                  <a:pt x="0" y="7619"/>
                </a:lnTo>
                <a:lnTo>
                  <a:pt x="4025" y="18834"/>
                </a:lnTo>
                <a:lnTo>
                  <a:pt x="4292" y="19075"/>
                </a:lnTo>
                <a:lnTo>
                  <a:pt x="4495" y="19062"/>
                </a:lnTo>
                <a:lnTo>
                  <a:pt x="4711" y="18592"/>
                </a:lnTo>
                <a:lnTo>
                  <a:pt x="749" y="7569"/>
                </a:lnTo>
                <a:lnTo>
                  <a:pt x="2159" y="431"/>
                </a:lnTo>
                <a:lnTo>
                  <a:pt x="1866" y="0"/>
                </a:lnTo>
                <a:close/>
              </a:path>
            </a:pathLst>
          </a:custGeom>
          <a:solidFill>
            <a:srgbClr val="D45E47"/>
          </a:solidFill>
        </p:spPr>
        <p:txBody>
          <a:bodyPr wrap="square" lIns="0" tIns="0" rIns="0" bIns="0" rtlCol="0"/>
          <a:lstStyle/>
          <a:p>
            <a:endParaRPr sz="1630"/>
          </a:p>
        </p:txBody>
      </p:sp>
      <p:sp>
        <p:nvSpPr>
          <p:cNvPr id="140" name="object 140"/>
          <p:cNvSpPr/>
          <p:nvPr/>
        </p:nvSpPr>
        <p:spPr>
          <a:xfrm>
            <a:off x="8715802" y="6108106"/>
            <a:ext cx="1727" cy="7486"/>
          </a:xfrm>
          <a:custGeom>
            <a:avLst/>
            <a:gdLst/>
            <a:ahLst/>
            <a:cxnLst/>
            <a:rect l="l" t="t" r="r" b="b"/>
            <a:pathLst>
              <a:path w="1904" h="8254">
                <a:moveTo>
                  <a:pt x="800" y="0"/>
                </a:moveTo>
                <a:lnTo>
                  <a:pt x="380" y="304"/>
                </a:lnTo>
                <a:lnTo>
                  <a:pt x="0" y="2946"/>
                </a:lnTo>
                <a:lnTo>
                  <a:pt x="1041" y="7886"/>
                </a:lnTo>
                <a:lnTo>
                  <a:pt x="1320" y="8166"/>
                </a:lnTo>
                <a:lnTo>
                  <a:pt x="1460" y="8166"/>
                </a:lnTo>
                <a:lnTo>
                  <a:pt x="1752" y="7734"/>
                </a:lnTo>
                <a:lnTo>
                  <a:pt x="749" y="2933"/>
                </a:lnTo>
                <a:lnTo>
                  <a:pt x="1104" y="431"/>
                </a:lnTo>
                <a:lnTo>
                  <a:pt x="800" y="0"/>
                </a:lnTo>
                <a:close/>
              </a:path>
            </a:pathLst>
          </a:custGeom>
          <a:solidFill>
            <a:srgbClr val="D45E47"/>
          </a:solidFill>
        </p:spPr>
        <p:txBody>
          <a:bodyPr wrap="square" lIns="0" tIns="0" rIns="0" bIns="0" rtlCol="0"/>
          <a:lstStyle/>
          <a:p>
            <a:endParaRPr sz="1630"/>
          </a:p>
        </p:txBody>
      </p:sp>
      <p:sp>
        <p:nvSpPr>
          <p:cNvPr id="141" name="object 141"/>
          <p:cNvSpPr/>
          <p:nvPr/>
        </p:nvSpPr>
        <p:spPr>
          <a:xfrm>
            <a:off x="8774441" y="6030683"/>
            <a:ext cx="2879" cy="10941"/>
          </a:xfrm>
          <a:custGeom>
            <a:avLst/>
            <a:gdLst/>
            <a:ahLst/>
            <a:cxnLst/>
            <a:rect l="l" t="t" r="r" b="b"/>
            <a:pathLst>
              <a:path w="3175" h="12065">
                <a:moveTo>
                  <a:pt x="241" y="0"/>
                </a:moveTo>
                <a:lnTo>
                  <a:pt x="0" y="647"/>
                </a:lnTo>
                <a:lnTo>
                  <a:pt x="2120" y="5206"/>
                </a:lnTo>
                <a:lnTo>
                  <a:pt x="1866" y="9258"/>
                </a:lnTo>
                <a:lnTo>
                  <a:pt x="1143" y="12052"/>
                </a:lnTo>
                <a:lnTo>
                  <a:pt x="2146" y="12052"/>
                </a:lnTo>
                <a:lnTo>
                  <a:pt x="2857" y="9105"/>
                </a:lnTo>
                <a:lnTo>
                  <a:pt x="3060" y="4927"/>
                </a:lnTo>
                <a:lnTo>
                  <a:pt x="889" y="241"/>
                </a:lnTo>
                <a:lnTo>
                  <a:pt x="241" y="0"/>
                </a:lnTo>
                <a:close/>
              </a:path>
            </a:pathLst>
          </a:custGeom>
          <a:solidFill>
            <a:srgbClr val="CCB9B9"/>
          </a:solidFill>
        </p:spPr>
        <p:txBody>
          <a:bodyPr wrap="square" lIns="0" tIns="0" rIns="0" bIns="0" rtlCol="0"/>
          <a:lstStyle/>
          <a:p>
            <a:endParaRPr sz="1630"/>
          </a:p>
        </p:txBody>
      </p:sp>
      <p:sp>
        <p:nvSpPr>
          <p:cNvPr id="142" name="object 142"/>
          <p:cNvSpPr/>
          <p:nvPr/>
        </p:nvSpPr>
        <p:spPr>
          <a:xfrm>
            <a:off x="8769958" y="6041618"/>
            <a:ext cx="6910" cy="8637"/>
          </a:xfrm>
          <a:custGeom>
            <a:avLst/>
            <a:gdLst/>
            <a:ahLst/>
            <a:cxnLst/>
            <a:rect l="l" t="t" r="r" b="b"/>
            <a:pathLst>
              <a:path w="7620" h="9525">
                <a:moveTo>
                  <a:pt x="7086" y="0"/>
                </a:moveTo>
                <a:lnTo>
                  <a:pt x="6083" y="0"/>
                </a:lnTo>
                <a:lnTo>
                  <a:pt x="5841" y="952"/>
                </a:lnTo>
                <a:lnTo>
                  <a:pt x="5549" y="1752"/>
                </a:lnTo>
                <a:lnTo>
                  <a:pt x="3898" y="5588"/>
                </a:lnTo>
                <a:lnTo>
                  <a:pt x="1727" y="7734"/>
                </a:lnTo>
                <a:lnTo>
                  <a:pt x="304" y="8204"/>
                </a:lnTo>
                <a:lnTo>
                  <a:pt x="0" y="8826"/>
                </a:lnTo>
                <a:lnTo>
                  <a:pt x="457" y="9156"/>
                </a:lnTo>
                <a:lnTo>
                  <a:pt x="609" y="9131"/>
                </a:lnTo>
                <a:lnTo>
                  <a:pt x="2539" y="8483"/>
                </a:lnTo>
                <a:lnTo>
                  <a:pt x="4825" y="5880"/>
                </a:lnTo>
                <a:lnTo>
                  <a:pt x="6476" y="2044"/>
                </a:lnTo>
                <a:lnTo>
                  <a:pt x="6819" y="1117"/>
                </a:lnTo>
                <a:lnTo>
                  <a:pt x="7086" y="0"/>
                </a:lnTo>
                <a:close/>
              </a:path>
            </a:pathLst>
          </a:custGeom>
          <a:solidFill>
            <a:srgbClr val="222E63"/>
          </a:solidFill>
        </p:spPr>
        <p:txBody>
          <a:bodyPr wrap="square" lIns="0" tIns="0" rIns="0" bIns="0" rtlCol="0"/>
          <a:lstStyle/>
          <a:p>
            <a:endParaRPr sz="1630"/>
          </a:p>
        </p:txBody>
      </p:sp>
      <p:sp>
        <p:nvSpPr>
          <p:cNvPr id="143" name="object 143"/>
          <p:cNvSpPr/>
          <p:nvPr/>
        </p:nvSpPr>
        <p:spPr>
          <a:xfrm>
            <a:off x="8810472" y="5915369"/>
            <a:ext cx="65643" cy="87524"/>
          </a:xfrm>
          <a:custGeom>
            <a:avLst/>
            <a:gdLst/>
            <a:ahLst/>
            <a:cxnLst/>
            <a:rect l="l" t="t" r="r" b="b"/>
            <a:pathLst>
              <a:path w="72390" h="96520">
                <a:moveTo>
                  <a:pt x="4972" y="0"/>
                </a:moveTo>
                <a:lnTo>
                  <a:pt x="2781" y="12878"/>
                </a:lnTo>
                <a:lnTo>
                  <a:pt x="0" y="42048"/>
                </a:lnTo>
                <a:lnTo>
                  <a:pt x="2314" y="73310"/>
                </a:lnTo>
                <a:lnTo>
                  <a:pt x="15411" y="92468"/>
                </a:lnTo>
                <a:lnTo>
                  <a:pt x="33214" y="96117"/>
                </a:lnTo>
                <a:lnTo>
                  <a:pt x="46809" y="92532"/>
                </a:lnTo>
                <a:lnTo>
                  <a:pt x="57627" y="85032"/>
                </a:lnTo>
                <a:lnTo>
                  <a:pt x="67100" y="76936"/>
                </a:lnTo>
                <a:lnTo>
                  <a:pt x="67354" y="75234"/>
                </a:lnTo>
                <a:lnTo>
                  <a:pt x="72205" y="55575"/>
                </a:lnTo>
                <a:lnTo>
                  <a:pt x="40335" y="32389"/>
                </a:lnTo>
                <a:lnTo>
                  <a:pt x="30945" y="20053"/>
                </a:lnTo>
                <a:lnTo>
                  <a:pt x="18823" y="8126"/>
                </a:lnTo>
                <a:lnTo>
                  <a:pt x="4972" y="0"/>
                </a:lnTo>
                <a:close/>
              </a:path>
            </a:pathLst>
          </a:custGeom>
          <a:solidFill>
            <a:srgbClr val="0F7CC1"/>
          </a:solidFill>
        </p:spPr>
        <p:txBody>
          <a:bodyPr wrap="square" lIns="0" tIns="0" rIns="0" bIns="0" rtlCol="0"/>
          <a:lstStyle/>
          <a:p>
            <a:endParaRPr sz="1630"/>
          </a:p>
        </p:txBody>
      </p:sp>
      <p:sp>
        <p:nvSpPr>
          <p:cNvPr id="144" name="object 144"/>
          <p:cNvSpPr/>
          <p:nvPr/>
        </p:nvSpPr>
        <p:spPr>
          <a:xfrm>
            <a:off x="8733082" y="5912512"/>
            <a:ext cx="102496" cy="152016"/>
          </a:xfrm>
          <a:custGeom>
            <a:avLst/>
            <a:gdLst/>
            <a:ahLst/>
            <a:cxnLst/>
            <a:rect l="l" t="t" r="r" b="b"/>
            <a:pathLst>
              <a:path w="113029" h="167640">
                <a:moveTo>
                  <a:pt x="41532" y="0"/>
                </a:moveTo>
                <a:lnTo>
                  <a:pt x="2949" y="19164"/>
                </a:lnTo>
                <a:lnTo>
                  <a:pt x="0" y="84212"/>
                </a:lnTo>
                <a:lnTo>
                  <a:pt x="2517" y="129683"/>
                </a:lnTo>
                <a:lnTo>
                  <a:pt x="8347" y="160185"/>
                </a:lnTo>
                <a:lnTo>
                  <a:pt x="19631" y="163328"/>
                </a:lnTo>
                <a:lnTo>
                  <a:pt x="47151" y="167549"/>
                </a:lnTo>
                <a:lnTo>
                  <a:pt x="81406" y="165033"/>
                </a:lnTo>
                <a:lnTo>
                  <a:pt x="112893" y="147967"/>
                </a:lnTo>
                <a:lnTo>
                  <a:pt x="111588" y="139568"/>
                </a:lnTo>
                <a:lnTo>
                  <a:pt x="108827" y="119851"/>
                </a:lnTo>
                <a:lnTo>
                  <a:pt x="106340" y="97041"/>
                </a:lnTo>
                <a:lnTo>
                  <a:pt x="105857" y="79362"/>
                </a:lnTo>
                <a:lnTo>
                  <a:pt x="106804" y="62740"/>
                </a:lnTo>
                <a:lnTo>
                  <a:pt x="106000" y="41070"/>
                </a:lnTo>
                <a:lnTo>
                  <a:pt x="101239" y="19492"/>
                </a:lnTo>
                <a:lnTo>
                  <a:pt x="90312" y="3149"/>
                </a:lnTo>
                <a:lnTo>
                  <a:pt x="75547" y="495"/>
                </a:lnTo>
                <a:lnTo>
                  <a:pt x="71046" y="495"/>
                </a:lnTo>
                <a:lnTo>
                  <a:pt x="41532" y="0"/>
                </a:lnTo>
                <a:close/>
              </a:path>
              <a:path w="113029" h="167640">
                <a:moveTo>
                  <a:pt x="72863" y="12"/>
                </a:moveTo>
                <a:lnTo>
                  <a:pt x="71046" y="495"/>
                </a:lnTo>
                <a:lnTo>
                  <a:pt x="75547" y="495"/>
                </a:lnTo>
                <a:lnTo>
                  <a:pt x="72863" y="12"/>
                </a:lnTo>
                <a:close/>
              </a:path>
            </a:pathLst>
          </a:custGeom>
          <a:solidFill>
            <a:srgbClr val="78A1D4"/>
          </a:solidFill>
        </p:spPr>
        <p:txBody>
          <a:bodyPr wrap="square" lIns="0" tIns="0" rIns="0" bIns="0" rtlCol="0"/>
          <a:lstStyle/>
          <a:p>
            <a:endParaRPr sz="1630"/>
          </a:p>
        </p:txBody>
      </p:sp>
      <p:sp>
        <p:nvSpPr>
          <p:cNvPr id="145" name="object 145"/>
          <p:cNvSpPr/>
          <p:nvPr/>
        </p:nvSpPr>
        <p:spPr>
          <a:xfrm>
            <a:off x="8811494" y="5945959"/>
            <a:ext cx="68522" cy="70250"/>
          </a:xfrm>
          <a:custGeom>
            <a:avLst/>
            <a:gdLst/>
            <a:ahLst/>
            <a:cxnLst/>
            <a:rect l="l" t="t" r="r" b="b"/>
            <a:pathLst>
              <a:path w="75565" h="77470">
                <a:moveTo>
                  <a:pt x="73533" y="0"/>
                </a:moveTo>
                <a:lnTo>
                  <a:pt x="12407" y="0"/>
                </a:lnTo>
                <a:lnTo>
                  <a:pt x="10947" y="1269"/>
                </a:lnTo>
                <a:lnTo>
                  <a:pt x="0" y="75044"/>
                </a:lnTo>
                <a:lnTo>
                  <a:pt x="1638" y="76936"/>
                </a:lnTo>
                <a:lnTo>
                  <a:pt x="62750" y="76936"/>
                </a:lnTo>
                <a:lnTo>
                  <a:pt x="64223" y="75666"/>
                </a:lnTo>
                <a:lnTo>
                  <a:pt x="75158" y="1892"/>
                </a:lnTo>
                <a:lnTo>
                  <a:pt x="73533" y="0"/>
                </a:lnTo>
                <a:close/>
              </a:path>
            </a:pathLst>
          </a:custGeom>
          <a:solidFill>
            <a:srgbClr val="2B160F"/>
          </a:solidFill>
        </p:spPr>
        <p:txBody>
          <a:bodyPr wrap="square" lIns="0" tIns="0" rIns="0" bIns="0" rtlCol="0"/>
          <a:lstStyle/>
          <a:p>
            <a:endParaRPr sz="1630"/>
          </a:p>
        </p:txBody>
      </p:sp>
      <p:sp>
        <p:nvSpPr>
          <p:cNvPr id="146" name="object 146"/>
          <p:cNvSpPr/>
          <p:nvPr/>
        </p:nvSpPr>
        <p:spPr>
          <a:xfrm>
            <a:off x="8834136" y="5943761"/>
            <a:ext cx="31094" cy="8637"/>
          </a:xfrm>
          <a:custGeom>
            <a:avLst/>
            <a:gdLst/>
            <a:ahLst/>
            <a:cxnLst/>
            <a:rect l="l" t="t" r="r" b="b"/>
            <a:pathLst>
              <a:path w="34290" h="9525">
                <a:moveTo>
                  <a:pt x="33070" y="0"/>
                </a:moveTo>
                <a:lnTo>
                  <a:pt x="1130" y="0"/>
                </a:lnTo>
                <a:lnTo>
                  <a:pt x="0" y="1130"/>
                </a:lnTo>
                <a:lnTo>
                  <a:pt x="0" y="8318"/>
                </a:lnTo>
                <a:lnTo>
                  <a:pt x="1130" y="9461"/>
                </a:lnTo>
                <a:lnTo>
                  <a:pt x="33070" y="9461"/>
                </a:lnTo>
                <a:lnTo>
                  <a:pt x="34213" y="8318"/>
                </a:lnTo>
                <a:lnTo>
                  <a:pt x="34213" y="1130"/>
                </a:lnTo>
                <a:lnTo>
                  <a:pt x="33070" y="0"/>
                </a:lnTo>
                <a:close/>
              </a:path>
            </a:pathLst>
          </a:custGeom>
          <a:solidFill>
            <a:srgbClr val="FFFFFF"/>
          </a:solidFill>
        </p:spPr>
        <p:txBody>
          <a:bodyPr wrap="square" lIns="0" tIns="0" rIns="0" bIns="0" rtlCol="0"/>
          <a:lstStyle/>
          <a:p>
            <a:endParaRPr sz="1630"/>
          </a:p>
        </p:txBody>
      </p:sp>
      <p:sp>
        <p:nvSpPr>
          <p:cNvPr id="147" name="object 147"/>
          <p:cNvSpPr/>
          <p:nvPr/>
        </p:nvSpPr>
        <p:spPr>
          <a:xfrm>
            <a:off x="8845987" y="5937899"/>
            <a:ext cx="8061" cy="8061"/>
          </a:xfrm>
          <a:custGeom>
            <a:avLst/>
            <a:gdLst/>
            <a:ahLst/>
            <a:cxnLst/>
            <a:rect l="l" t="t" r="r" b="b"/>
            <a:pathLst>
              <a:path w="8890" h="8890">
                <a:moveTo>
                  <a:pt x="6781" y="0"/>
                </a:moveTo>
                <a:lnTo>
                  <a:pt x="1955" y="0"/>
                </a:lnTo>
                <a:lnTo>
                  <a:pt x="0" y="1955"/>
                </a:lnTo>
                <a:lnTo>
                  <a:pt x="0" y="6781"/>
                </a:lnTo>
                <a:lnTo>
                  <a:pt x="1955" y="8737"/>
                </a:lnTo>
                <a:lnTo>
                  <a:pt x="6781" y="8737"/>
                </a:lnTo>
                <a:lnTo>
                  <a:pt x="8737" y="6781"/>
                </a:lnTo>
                <a:lnTo>
                  <a:pt x="8737" y="1955"/>
                </a:lnTo>
                <a:lnTo>
                  <a:pt x="6781" y="0"/>
                </a:lnTo>
                <a:close/>
              </a:path>
            </a:pathLst>
          </a:custGeom>
          <a:solidFill>
            <a:srgbClr val="FFFFFF"/>
          </a:solidFill>
        </p:spPr>
        <p:txBody>
          <a:bodyPr wrap="square" lIns="0" tIns="0" rIns="0" bIns="0" rtlCol="0"/>
          <a:lstStyle/>
          <a:p>
            <a:endParaRPr sz="1630"/>
          </a:p>
        </p:txBody>
      </p:sp>
      <p:sp>
        <p:nvSpPr>
          <p:cNvPr id="148" name="object 148"/>
          <p:cNvSpPr/>
          <p:nvPr/>
        </p:nvSpPr>
        <p:spPr>
          <a:xfrm>
            <a:off x="8853169" y="5962899"/>
            <a:ext cx="33397" cy="31670"/>
          </a:xfrm>
          <a:custGeom>
            <a:avLst/>
            <a:gdLst/>
            <a:ahLst/>
            <a:cxnLst/>
            <a:rect l="l" t="t" r="r" b="b"/>
            <a:pathLst>
              <a:path w="36829" h="34925">
                <a:moveTo>
                  <a:pt x="26758" y="0"/>
                </a:moveTo>
                <a:lnTo>
                  <a:pt x="26212" y="736"/>
                </a:lnTo>
                <a:lnTo>
                  <a:pt x="25488" y="6197"/>
                </a:lnTo>
                <a:lnTo>
                  <a:pt x="4190" y="8204"/>
                </a:lnTo>
                <a:lnTo>
                  <a:pt x="3276" y="14744"/>
                </a:lnTo>
                <a:lnTo>
                  <a:pt x="0" y="18211"/>
                </a:lnTo>
                <a:lnTo>
                  <a:pt x="3644" y="22034"/>
                </a:lnTo>
                <a:lnTo>
                  <a:pt x="3276" y="25857"/>
                </a:lnTo>
                <a:lnTo>
                  <a:pt x="12560" y="28219"/>
                </a:lnTo>
                <a:lnTo>
                  <a:pt x="6992" y="28219"/>
                </a:lnTo>
                <a:lnTo>
                  <a:pt x="7277" y="32588"/>
                </a:lnTo>
                <a:lnTo>
                  <a:pt x="22567" y="34772"/>
                </a:lnTo>
                <a:lnTo>
                  <a:pt x="28943" y="32042"/>
                </a:lnTo>
                <a:lnTo>
                  <a:pt x="31829" y="28219"/>
                </a:lnTo>
                <a:lnTo>
                  <a:pt x="12560" y="28219"/>
                </a:lnTo>
                <a:lnTo>
                  <a:pt x="6921" y="27127"/>
                </a:lnTo>
                <a:lnTo>
                  <a:pt x="32654" y="27127"/>
                </a:lnTo>
                <a:lnTo>
                  <a:pt x="34209" y="25067"/>
                </a:lnTo>
                <a:lnTo>
                  <a:pt x="36385" y="15411"/>
                </a:lnTo>
                <a:lnTo>
                  <a:pt x="34293" y="6060"/>
                </a:lnTo>
                <a:lnTo>
                  <a:pt x="26758" y="0"/>
                </a:lnTo>
                <a:close/>
              </a:path>
            </a:pathLst>
          </a:custGeom>
          <a:solidFill>
            <a:srgbClr val="EF8261"/>
          </a:solidFill>
        </p:spPr>
        <p:txBody>
          <a:bodyPr wrap="square" lIns="0" tIns="0" rIns="0" bIns="0" rtlCol="0"/>
          <a:lstStyle/>
          <a:p>
            <a:endParaRPr sz="1630"/>
          </a:p>
        </p:txBody>
      </p:sp>
      <p:sp>
        <p:nvSpPr>
          <p:cNvPr id="149" name="object 149"/>
          <p:cNvSpPr/>
          <p:nvPr/>
        </p:nvSpPr>
        <p:spPr>
          <a:xfrm>
            <a:off x="8857667" y="5974852"/>
            <a:ext cx="20154" cy="3455"/>
          </a:xfrm>
          <a:custGeom>
            <a:avLst/>
            <a:gdLst/>
            <a:ahLst/>
            <a:cxnLst/>
            <a:rect l="l" t="t" r="r" b="b"/>
            <a:pathLst>
              <a:path w="22225" h="3809">
                <a:moveTo>
                  <a:pt x="253" y="2882"/>
                </a:moveTo>
                <a:lnTo>
                  <a:pt x="0" y="3098"/>
                </a:lnTo>
                <a:lnTo>
                  <a:pt x="203" y="3352"/>
                </a:lnTo>
                <a:lnTo>
                  <a:pt x="2209" y="3530"/>
                </a:lnTo>
                <a:lnTo>
                  <a:pt x="9842" y="3530"/>
                </a:lnTo>
                <a:lnTo>
                  <a:pt x="16806" y="3060"/>
                </a:lnTo>
                <a:lnTo>
                  <a:pt x="2247" y="3060"/>
                </a:lnTo>
                <a:lnTo>
                  <a:pt x="253" y="2882"/>
                </a:lnTo>
                <a:close/>
              </a:path>
              <a:path w="22225" h="3809">
                <a:moveTo>
                  <a:pt x="21869" y="0"/>
                </a:moveTo>
                <a:lnTo>
                  <a:pt x="17056" y="2578"/>
                </a:lnTo>
                <a:lnTo>
                  <a:pt x="9817" y="3060"/>
                </a:lnTo>
                <a:lnTo>
                  <a:pt x="16806" y="3060"/>
                </a:lnTo>
                <a:lnTo>
                  <a:pt x="17183" y="3035"/>
                </a:lnTo>
                <a:lnTo>
                  <a:pt x="22085" y="406"/>
                </a:lnTo>
                <a:lnTo>
                  <a:pt x="22186" y="101"/>
                </a:lnTo>
                <a:lnTo>
                  <a:pt x="21869" y="0"/>
                </a:lnTo>
                <a:close/>
              </a:path>
            </a:pathLst>
          </a:custGeom>
          <a:solidFill>
            <a:srgbClr val="D45E47"/>
          </a:solidFill>
        </p:spPr>
        <p:txBody>
          <a:bodyPr wrap="square" lIns="0" tIns="0" rIns="0" bIns="0" rtlCol="0"/>
          <a:lstStyle/>
          <a:p>
            <a:endParaRPr sz="1630"/>
          </a:p>
        </p:txBody>
      </p:sp>
      <p:sp>
        <p:nvSpPr>
          <p:cNvPr id="150" name="object 150"/>
          <p:cNvSpPr/>
          <p:nvPr/>
        </p:nvSpPr>
        <p:spPr>
          <a:xfrm>
            <a:off x="8857089" y="5982757"/>
            <a:ext cx="16123" cy="2879"/>
          </a:xfrm>
          <a:custGeom>
            <a:avLst/>
            <a:gdLst/>
            <a:ahLst/>
            <a:cxnLst/>
            <a:rect l="l" t="t" r="r" b="b"/>
            <a:pathLst>
              <a:path w="17779" h="3175">
                <a:moveTo>
                  <a:pt x="292" y="0"/>
                </a:moveTo>
                <a:lnTo>
                  <a:pt x="0" y="152"/>
                </a:lnTo>
                <a:lnTo>
                  <a:pt x="165" y="444"/>
                </a:lnTo>
                <a:lnTo>
                  <a:pt x="8204" y="2844"/>
                </a:lnTo>
                <a:lnTo>
                  <a:pt x="16040" y="2908"/>
                </a:lnTo>
                <a:lnTo>
                  <a:pt x="16979" y="2908"/>
                </a:lnTo>
                <a:lnTo>
                  <a:pt x="17208" y="2679"/>
                </a:lnTo>
                <a:lnTo>
                  <a:pt x="16967" y="2451"/>
                </a:lnTo>
                <a:lnTo>
                  <a:pt x="15824" y="2451"/>
                </a:lnTo>
                <a:lnTo>
                  <a:pt x="8166" y="2349"/>
                </a:lnTo>
                <a:lnTo>
                  <a:pt x="292" y="0"/>
                </a:lnTo>
                <a:close/>
              </a:path>
            </a:pathLst>
          </a:custGeom>
          <a:solidFill>
            <a:srgbClr val="D45E47"/>
          </a:solidFill>
        </p:spPr>
        <p:txBody>
          <a:bodyPr wrap="square" lIns="0" tIns="0" rIns="0" bIns="0" rtlCol="0"/>
          <a:lstStyle/>
          <a:p>
            <a:endParaRPr sz="1630"/>
          </a:p>
        </p:txBody>
      </p:sp>
      <p:sp>
        <p:nvSpPr>
          <p:cNvPr id="151" name="object 151"/>
          <p:cNvSpPr/>
          <p:nvPr/>
        </p:nvSpPr>
        <p:spPr>
          <a:xfrm>
            <a:off x="8865096" y="5988370"/>
            <a:ext cx="5182" cy="1152"/>
          </a:xfrm>
          <a:custGeom>
            <a:avLst/>
            <a:gdLst/>
            <a:ahLst/>
            <a:cxnLst/>
            <a:rect l="l" t="t" r="r" b="b"/>
            <a:pathLst>
              <a:path w="5715" h="1270">
                <a:moveTo>
                  <a:pt x="279" y="0"/>
                </a:moveTo>
                <a:lnTo>
                  <a:pt x="0" y="165"/>
                </a:lnTo>
                <a:lnTo>
                  <a:pt x="165" y="444"/>
                </a:lnTo>
                <a:lnTo>
                  <a:pt x="2133" y="939"/>
                </a:lnTo>
                <a:lnTo>
                  <a:pt x="3797" y="1028"/>
                </a:lnTo>
                <a:lnTo>
                  <a:pt x="5143" y="1028"/>
                </a:lnTo>
                <a:lnTo>
                  <a:pt x="5397" y="1003"/>
                </a:lnTo>
                <a:lnTo>
                  <a:pt x="5638" y="749"/>
                </a:lnTo>
                <a:lnTo>
                  <a:pt x="5425" y="558"/>
                </a:lnTo>
                <a:lnTo>
                  <a:pt x="3848" y="558"/>
                </a:lnTo>
                <a:lnTo>
                  <a:pt x="2197" y="482"/>
                </a:lnTo>
                <a:lnTo>
                  <a:pt x="279" y="0"/>
                </a:lnTo>
                <a:close/>
              </a:path>
              <a:path w="5715" h="1270">
                <a:moveTo>
                  <a:pt x="5397" y="533"/>
                </a:moveTo>
                <a:lnTo>
                  <a:pt x="5143" y="558"/>
                </a:lnTo>
                <a:lnTo>
                  <a:pt x="5425" y="558"/>
                </a:lnTo>
                <a:close/>
              </a:path>
            </a:pathLst>
          </a:custGeom>
          <a:solidFill>
            <a:srgbClr val="D45E47"/>
          </a:solidFill>
        </p:spPr>
        <p:txBody>
          <a:bodyPr wrap="square" lIns="0" tIns="0" rIns="0" bIns="0" rtlCol="0"/>
          <a:lstStyle/>
          <a:p>
            <a:endParaRPr sz="1630"/>
          </a:p>
        </p:txBody>
      </p:sp>
      <p:sp>
        <p:nvSpPr>
          <p:cNvPr id="152" name="object 152"/>
          <p:cNvSpPr/>
          <p:nvPr/>
        </p:nvSpPr>
        <p:spPr>
          <a:xfrm>
            <a:off x="8707889" y="5925931"/>
            <a:ext cx="47793" cy="161805"/>
          </a:xfrm>
          <a:custGeom>
            <a:avLst/>
            <a:gdLst/>
            <a:ahLst/>
            <a:cxnLst/>
            <a:rect l="l" t="t" r="r" b="b"/>
            <a:pathLst>
              <a:path w="52704" h="178434">
                <a:moveTo>
                  <a:pt x="35154" y="0"/>
                </a:moveTo>
                <a:lnTo>
                  <a:pt x="14716" y="27938"/>
                </a:lnTo>
                <a:lnTo>
                  <a:pt x="3483" y="75506"/>
                </a:lnTo>
                <a:lnTo>
                  <a:pt x="0" y="129853"/>
                </a:lnTo>
                <a:lnTo>
                  <a:pt x="2807" y="178130"/>
                </a:lnTo>
                <a:lnTo>
                  <a:pt x="39942" y="176669"/>
                </a:lnTo>
                <a:lnTo>
                  <a:pt x="39837" y="163484"/>
                </a:lnTo>
                <a:lnTo>
                  <a:pt x="40370" y="131884"/>
                </a:lnTo>
                <a:lnTo>
                  <a:pt x="42814" y="93800"/>
                </a:lnTo>
                <a:lnTo>
                  <a:pt x="48438" y="61163"/>
                </a:lnTo>
                <a:lnTo>
                  <a:pt x="52183" y="38194"/>
                </a:lnTo>
                <a:lnTo>
                  <a:pt x="49668" y="20751"/>
                </a:lnTo>
                <a:lnTo>
                  <a:pt x="43218" y="8224"/>
                </a:lnTo>
                <a:lnTo>
                  <a:pt x="35154" y="0"/>
                </a:lnTo>
                <a:close/>
              </a:path>
            </a:pathLst>
          </a:custGeom>
          <a:solidFill>
            <a:srgbClr val="0F7CC1"/>
          </a:solidFill>
        </p:spPr>
        <p:txBody>
          <a:bodyPr wrap="square" lIns="0" tIns="0" rIns="0" bIns="0" rtlCol="0"/>
          <a:lstStyle/>
          <a:p>
            <a:endParaRPr sz="1630"/>
          </a:p>
        </p:txBody>
      </p:sp>
      <p:sp>
        <p:nvSpPr>
          <p:cNvPr id="153" name="object 153"/>
          <p:cNvSpPr/>
          <p:nvPr/>
        </p:nvSpPr>
        <p:spPr>
          <a:xfrm>
            <a:off x="8766177" y="5850364"/>
            <a:ext cx="38528" cy="71706"/>
          </a:xfrm>
          <a:prstGeom prst="rect">
            <a:avLst/>
          </a:prstGeom>
          <a:blipFill>
            <a:blip r:embed="rId27" cstate="print"/>
            <a:stretch>
              <a:fillRect/>
            </a:stretch>
          </a:blipFill>
        </p:spPr>
        <p:txBody>
          <a:bodyPr wrap="square" lIns="0" tIns="0" rIns="0" bIns="0" rtlCol="0"/>
          <a:lstStyle/>
          <a:p>
            <a:endParaRPr sz="1630"/>
          </a:p>
        </p:txBody>
      </p:sp>
      <p:sp>
        <p:nvSpPr>
          <p:cNvPr id="154" name="object 154"/>
          <p:cNvSpPr/>
          <p:nvPr/>
        </p:nvSpPr>
        <p:spPr>
          <a:xfrm>
            <a:off x="8797584" y="5876056"/>
            <a:ext cx="3455" cy="5758"/>
          </a:xfrm>
          <a:custGeom>
            <a:avLst/>
            <a:gdLst/>
            <a:ahLst/>
            <a:cxnLst/>
            <a:rect l="l" t="t" r="r" b="b"/>
            <a:pathLst>
              <a:path w="3809" h="6350">
                <a:moveTo>
                  <a:pt x="2641" y="0"/>
                </a:moveTo>
                <a:lnTo>
                  <a:pt x="762" y="0"/>
                </a:lnTo>
                <a:lnTo>
                  <a:pt x="0" y="1384"/>
                </a:lnTo>
                <a:lnTo>
                  <a:pt x="0" y="4813"/>
                </a:lnTo>
                <a:lnTo>
                  <a:pt x="762" y="6197"/>
                </a:lnTo>
                <a:lnTo>
                  <a:pt x="2641" y="6197"/>
                </a:lnTo>
                <a:lnTo>
                  <a:pt x="3403" y="4813"/>
                </a:lnTo>
                <a:lnTo>
                  <a:pt x="3403" y="1384"/>
                </a:lnTo>
                <a:lnTo>
                  <a:pt x="2641" y="0"/>
                </a:lnTo>
                <a:close/>
              </a:path>
            </a:pathLst>
          </a:custGeom>
          <a:solidFill>
            <a:srgbClr val="2B160F"/>
          </a:solidFill>
        </p:spPr>
        <p:txBody>
          <a:bodyPr wrap="square" lIns="0" tIns="0" rIns="0" bIns="0" rtlCol="0"/>
          <a:lstStyle/>
          <a:p>
            <a:endParaRPr sz="1630"/>
          </a:p>
        </p:txBody>
      </p:sp>
      <p:sp>
        <p:nvSpPr>
          <p:cNvPr id="155" name="object 155"/>
          <p:cNvSpPr/>
          <p:nvPr/>
        </p:nvSpPr>
        <p:spPr>
          <a:xfrm>
            <a:off x="8785598" y="5876465"/>
            <a:ext cx="3455" cy="5758"/>
          </a:xfrm>
          <a:custGeom>
            <a:avLst/>
            <a:gdLst/>
            <a:ahLst/>
            <a:cxnLst/>
            <a:rect l="l" t="t" r="r" b="b"/>
            <a:pathLst>
              <a:path w="3809" h="6350">
                <a:moveTo>
                  <a:pt x="2641" y="0"/>
                </a:moveTo>
                <a:lnTo>
                  <a:pt x="762" y="0"/>
                </a:lnTo>
                <a:lnTo>
                  <a:pt x="0" y="1384"/>
                </a:lnTo>
                <a:lnTo>
                  <a:pt x="0" y="4813"/>
                </a:lnTo>
                <a:lnTo>
                  <a:pt x="762" y="6197"/>
                </a:lnTo>
                <a:lnTo>
                  <a:pt x="2641" y="6197"/>
                </a:lnTo>
                <a:lnTo>
                  <a:pt x="3403" y="4813"/>
                </a:lnTo>
                <a:lnTo>
                  <a:pt x="3403" y="1384"/>
                </a:lnTo>
                <a:lnTo>
                  <a:pt x="2641" y="0"/>
                </a:lnTo>
                <a:close/>
              </a:path>
            </a:pathLst>
          </a:custGeom>
          <a:solidFill>
            <a:srgbClr val="2B160F"/>
          </a:solidFill>
        </p:spPr>
        <p:txBody>
          <a:bodyPr wrap="square" lIns="0" tIns="0" rIns="0" bIns="0" rtlCol="0"/>
          <a:lstStyle/>
          <a:p>
            <a:endParaRPr sz="1630"/>
          </a:p>
        </p:txBody>
      </p:sp>
      <p:sp>
        <p:nvSpPr>
          <p:cNvPr id="156" name="object 156"/>
          <p:cNvSpPr/>
          <p:nvPr/>
        </p:nvSpPr>
        <p:spPr>
          <a:xfrm>
            <a:off x="8784359" y="5880297"/>
            <a:ext cx="3455" cy="3455"/>
          </a:xfrm>
          <a:custGeom>
            <a:avLst/>
            <a:gdLst/>
            <a:ahLst/>
            <a:cxnLst/>
            <a:rect l="l" t="t" r="r" b="b"/>
            <a:pathLst>
              <a:path w="3809" h="3810">
                <a:moveTo>
                  <a:pt x="233" y="0"/>
                </a:moveTo>
                <a:lnTo>
                  <a:pt x="0" y="266"/>
                </a:lnTo>
                <a:lnTo>
                  <a:pt x="80" y="2108"/>
                </a:lnTo>
                <a:lnTo>
                  <a:pt x="1566" y="3467"/>
                </a:lnTo>
                <a:lnTo>
                  <a:pt x="3484" y="3467"/>
                </a:lnTo>
                <a:lnTo>
                  <a:pt x="3763" y="3175"/>
                </a:lnTo>
                <a:lnTo>
                  <a:pt x="3471" y="2895"/>
                </a:lnTo>
                <a:lnTo>
                  <a:pt x="1858" y="2895"/>
                </a:lnTo>
                <a:lnTo>
                  <a:pt x="639" y="1752"/>
                </a:lnTo>
                <a:lnTo>
                  <a:pt x="538" y="266"/>
                </a:lnTo>
                <a:lnTo>
                  <a:pt x="233" y="0"/>
                </a:lnTo>
                <a:close/>
              </a:path>
            </a:pathLst>
          </a:custGeom>
          <a:solidFill>
            <a:srgbClr val="D45E47"/>
          </a:solidFill>
        </p:spPr>
        <p:txBody>
          <a:bodyPr wrap="square" lIns="0" tIns="0" rIns="0" bIns="0" rtlCol="0"/>
          <a:lstStyle/>
          <a:p>
            <a:endParaRPr sz="1630"/>
          </a:p>
        </p:txBody>
      </p:sp>
      <p:sp>
        <p:nvSpPr>
          <p:cNvPr id="157" name="object 157"/>
          <p:cNvSpPr/>
          <p:nvPr/>
        </p:nvSpPr>
        <p:spPr>
          <a:xfrm>
            <a:off x="8795285" y="5873177"/>
            <a:ext cx="8061" cy="14395"/>
          </a:xfrm>
          <a:custGeom>
            <a:avLst/>
            <a:gdLst/>
            <a:ahLst/>
            <a:cxnLst/>
            <a:rect l="l" t="t" r="r" b="b"/>
            <a:pathLst>
              <a:path w="8890" h="15875">
                <a:moveTo>
                  <a:pt x="1206" y="0"/>
                </a:moveTo>
                <a:lnTo>
                  <a:pt x="838" y="177"/>
                </a:lnTo>
                <a:lnTo>
                  <a:pt x="101" y="2438"/>
                </a:lnTo>
                <a:lnTo>
                  <a:pt x="0" y="4381"/>
                </a:lnTo>
                <a:lnTo>
                  <a:pt x="711" y="6832"/>
                </a:lnTo>
                <a:lnTo>
                  <a:pt x="2298" y="8521"/>
                </a:lnTo>
                <a:lnTo>
                  <a:pt x="7632" y="14071"/>
                </a:lnTo>
                <a:lnTo>
                  <a:pt x="7988" y="14655"/>
                </a:lnTo>
                <a:lnTo>
                  <a:pt x="7213" y="14846"/>
                </a:lnTo>
                <a:lnTo>
                  <a:pt x="4140" y="15036"/>
                </a:lnTo>
                <a:lnTo>
                  <a:pt x="1333" y="15100"/>
                </a:lnTo>
                <a:lnTo>
                  <a:pt x="1054" y="15405"/>
                </a:lnTo>
                <a:lnTo>
                  <a:pt x="1346" y="15684"/>
                </a:lnTo>
                <a:lnTo>
                  <a:pt x="7962" y="15468"/>
                </a:lnTo>
                <a:lnTo>
                  <a:pt x="8508" y="15036"/>
                </a:lnTo>
                <a:lnTo>
                  <a:pt x="8623" y="14795"/>
                </a:lnTo>
                <a:lnTo>
                  <a:pt x="8661" y="14376"/>
                </a:lnTo>
                <a:lnTo>
                  <a:pt x="7912" y="13525"/>
                </a:lnTo>
                <a:lnTo>
                  <a:pt x="1231" y="6578"/>
                </a:lnTo>
                <a:lnTo>
                  <a:pt x="595" y="4381"/>
                </a:lnTo>
                <a:lnTo>
                  <a:pt x="719" y="2438"/>
                </a:lnTo>
                <a:lnTo>
                  <a:pt x="1396" y="355"/>
                </a:lnTo>
                <a:lnTo>
                  <a:pt x="1206" y="0"/>
                </a:lnTo>
                <a:close/>
              </a:path>
            </a:pathLst>
          </a:custGeom>
          <a:solidFill>
            <a:srgbClr val="2B160F"/>
          </a:solidFill>
        </p:spPr>
        <p:txBody>
          <a:bodyPr wrap="square" lIns="0" tIns="0" rIns="0" bIns="0" rtlCol="0"/>
          <a:lstStyle/>
          <a:p>
            <a:endParaRPr sz="1630"/>
          </a:p>
        </p:txBody>
      </p:sp>
      <p:sp>
        <p:nvSpPr>
          <p:cNvPr id="158" name="object 158"/>
          <p:cNvSpPr/>
          <p:nvPr/>
        </p:nvSpPr>
        <p:spPr>
          <a:xfrm>
            <a:off x="8787988" y="5884511"/>
            <a:ext cx="3455" cy="4607"/>
          </a:xfrm>
          <a:custGeom>
            <a:avLst/>
            <a:gdLst/>
            <a:ahLst/>
            <a:cxnLst/>
            <a:rect l="l" t="t" r="r" b="b"/>
            <a:pathLst>
              <a:path w="3809" h="5079">
                <a:moveTo>
                  <a:pt x="406" y="0"/>
                </a:moveTo>
                <a:lnTo>
                  <a:pt x="0" y="292"/>
                </a:lnTo>
                <a:lnTo>
                  <a:pt x="520" y="1397"/>
                </a:lnTo>
                <a:lnTo>
                  <a:pt x="2222" y="3835"/>
                </a:lnTo>
                <a:lnTo>
                  <a:pt x="3073" y="4711"/>
                </a:lnTo>
                <a:lnTo>
                  <a:pt x="3492" y="4419"/>
                </a:lnTo>
                <a:lnTo>
                  <a:pt x="2959" y="3314"/>
                </a:lnTo>
                <a:lnTo>
                  <a:pt x="1269" y="876"/>
                </a:lnTo>
                <a:lnTo>
                  <a:pt x="406" y="0"/>
                </a:lnTo>
                <a:close/>
              </a:path>
            </a:pathLst>
          </a:custGeom>
          <a:solidFill>
            <a:srgbClr val="EE7B58"/>
          </a:solidFill>
        </p:spPr>
        <p:txBody>
          <a:bodyPr wrap="square" lIns="0" tIns="0" rIns="0" bIns="0" rtlCol="0"/>
          <a:lstStyle/>
          <a:p>
            <a:endParaRPr sz="1630"/>
          </a:p>
        </p:txBody>
      </p:sp>
      <p:sp>
        <p:nvSpPr>
          <p:cNvPr id="159" name="object 159"/>
          <p:cNvSpPr/>
          <p:nvPr/>
        </p:nvSpPr>
        <p:spPr>
          <a:xfrm>
            <a:off x="8785677" y="5884563"/>
            <a:ext cx="3455" cy="4607"/>
          </a:xfrm>
          <a:custGeom>
            <a:avLst/>
            <a:gdLst/>
            <a:ahLst/>
            <a:cxnLst/>
            <a:rect l="l" t="t" r="r" b="b"/>
            <a:pathLst>
              <a:path w="3809" h="5079">
                <a:moveTo>
                  <a:pt x="406" y="0"/>
                </a:moveTo>
                <a:lnTo>
                  <a:pt x="0" y="292"/>
                </a:lnTo>
                <a:lnTo>
                  <a:pt x="520" y="1397"/>
                </a:lnTo>
                <a:lnTo>
                  <a:pt x="2222" y="3835"/>
                </a:lnTo>
                <a:lnTo>
                  <a:pt x="3073" y="4711"/>
                </a:lnTo>
                <a:lnTo>
                  <a:pt x="3492" y="4419"/>
                </a:lnTo>
                <a:lnTo>
                  <a:pt x="2959" y="3314"/>
                </a:lnTo>
                <a:lnTo>
                  <a:pt x="1269" y="876"/>
                </a:lnTo>
                <a:lnTo>
                  <a:pt x="406" y="0"/>
                </a:lnTo>
                <a:close/>
              </a:path>
            </a:pathLst>
          </a:custGeom>
          <a:solidFill>
            <a:srgbClr val="EE7B58"/>
          </a:solidFill>
        </p:spPr>
        <p:txBody>
          <a:bodyPr wrap="square" lIns="0" tIns="0" rIns="0" bIns="0" rtlCol="0"/>
          <a:lstStyle/>
          <a:p>
            <a:endParaRPr sz="1630"/>
          </a:p>
        </p:txBody>
      </p:sp>
      <p:sp>
        <p:nvSpPr>
          <p:cNvPr id="160" name="object 160"/>
          <p:cNvSpPr/>
          <p:nvPr/>
        </p:nvSpPr>
        <p:spPr>
          <a:xfrm>
            <a:off x="8783262" y="5884511"/>
            <a:ext cx="3455" cy="4607"/>
          </a:xfrm>
          <a:custGeom>
            <a:avLst/>
            <a:gdLst/>
            <a:ahLst/>
            <a:cxnLst/>
            <a:rect l="l" t="t" r="r" b="b"/>
            <a:pathLst>
              <a:path w="3809" h="5079">
                <a:moveTo>
                  <a:pt x="406" y="0"/>
                </a:moveTo>
                <a:lnTo>
                  <a:pt x="0" y="292"/>
                </a:lnTo>
                <a:lnTo>
                  <a:pt x="520" y="1397"/>
                </a:lnTo>
                <a:lnTo>
                  <a:pt x="2222" y="3835"/>
                </a:lnTo>
                <a:lnTo>
                  <a:pt x="3073" y="4711"/>
                </a:lnTo>
                <a:lnTo>
                  <a:pt x="3492" y="4419"/>
                </a:lnTo>
                <a:lnTo>
                  <a:pt x="2959" y="3314"/>
                </a:lnTo>
                <a:lnTo>
                  <a:pt x="1269" y="876"/>
                </a:lnTo>
                <a:lnTo>
                  <a:pt x="406" y="0"/>
                </a:lnTo>
                <a:close/>
              </a:path>
            </a:pathLst>
          </a:custGeom>
          <a:solidFill>
            <a:srgbClr val="EE7B58"/>
          </a:solidFill>
        </p:spPr>
        <p:txBody>
          <a:bodyPr wrap="square" lIns="0" tIns="0" rIns="0" bIns="0" rtlCol="0"/>
          <a:lstStyle/>
          <a:p>
            <a:endParaRPr sz="1630"/>
          </a:p>
        </p:txBody>
      </p:sp>
      <p:sp>
        <p:nvSpPr>
          <p:cNvPr id="161" name="object 161"/>
          <p:cNvSpPr/>
          <p:nvPr/>
        </p:nvSpPr>
        <p:spPr>
          <a:xfrm>
            <a:off x="8792824" y="5896631"/>
            <a:ext cx="5182" cy="1152"/>
          </a:xfrm>
          <a:custGeom>
            <a:avLst/>
            <a:gdLst/>
            <a:ahLst/>
            <a:cxnLst/>
            <a:rect l="l" t="t" r="r" b="b"/>
            <a:pathLst>
              <a:path w="5715" h="1270">
                <a:moveTo>
                  <a:pt x="355" y="330"/>
                </a:moveTo>
                <a:lnTo>
                  <a:pt x="0" y="546"/>
                </a:lnTo>
                <a:lnTo>
                  <a:pt x="215" y="889"/>
                </a:lnTo>
                <a:lnTo>
                  <a:pt x="1003" y="1079"/>
                </a:lnTo>
                <a:lnTo>
                  <a:pt x="2959" y="1079"/>
                </a:lnTo>
                <a:lnTo>
                  <a:pt x="4064" y="965"/>
                </a:lnTo>
                <a:lnTo>
                  <a:pt x="5194" y="546"/>
                </a:lnTo>
                <a:lnTo>
                  <a:pt x="1066" y="495"/>
                </a:lnTo>
                <a:lnTo>
                  <a:pt x="355" y="330"/>
                </a:lnTo>
                <a:close/>
              </a:path>
              <a:path w="5715" h="1270">
                <a:moveTo>
                  <a:pt x="4991" y="0"/>
                </a:moveTo>
                <a:lnTo>
                  <a:pt x="3949" y="393"/>
                </a:lnTo>
                <a:lnTo>
                  <a:pt x="2921" y="495"/>
                </a:lnTo>
                <a:lnTo>
                  <a:pt x="5216" y="495"/>
                </a:lnTo>
                <a:lnTo>
                  <a:pt x="5359" y="165"/>
                </a:lnTo>
                <a:lnTo>
                  <a:pt x="4991" y="0"/>
                </a:lnTo>
                <a:close/>
              </a:path>
            </a:pathLst>
          </a:custGeom>
          <a:solidFill>
            <a:srgbClr val="D45E47"/>
          </a:solidFill>
        </p:spPr>
        <p:txBody>
          <a:bodyPr wrap="square" lIns="0" tIns="0" rIns="0" bIns="0" rtlCol="0"/>
          <a:lstStyle/>
          <a:p>
            <a:endParaRPr sz="1630"/>
          </a:p>
        </p:txBody>
      </p:sp>
      <p:sp>
        <p:nvSpPr>
          <p:cNvPr id="162" name="object 162"/>
          <p:cNvSpPr/>
          <p:nvPr/>
        </p:nvSpPr>
        <p:spPr>
          <a:xfrm>
            <a:off x="8763676" y="5882362"/>
            <a:ext cx="9789" cy="9789"/>
          </a:xfrm>
          <a:custGeom>
            <a:avLst/>
            <a:gdLst/>
            <a:ahLst/>
            <a:cxnLst/>
            <a:rect l="l" t="t" r="r" b="b"/>
            <a:pathLst>
              <a:path w="10795" h="10795">
                <a:moveTo>
                  <a:pt x="8089" y="0"/>
                </a:moveTo>
                <a:lnTo>
                  <a:pt x="2336" y="0"/>
                </a:lnTo>
                <a:lnTo>
                  <a:pt x="0" y="2324"/>
                </a:lnTo>
                <a:lnTo>
                  <a:pt x="0" y="8089"/>
                </a:lnTo>
                <a:lnTo>
                  <a:pt x="2336" y="10426"/>
                </a:lnTo>
                <a:lnTo>
                  <a:pt x="8089" y="10426"/>
                </a:lnTo>
                <a:lnTo>
                  <a:pt x="10426" y="8089"/>
                </a:lnTo>
                <a:lnTo>
                  <a:pt x="10426" y="2324"/>
                </a:lnTo>
                <a:lnTo>
                  <a:pt x="8089" y="0"/>
                </a:lnTo>
                <a:close/>
              </a:path>
            </a:pathLst>
          </a:custGeom>
          <a:solidFill>
            <a:srgbClr val="EF8261"/>
          </a:solidFill>
        </p:spPr>
        <p:txBody>
          <a:bodyPr wrap="square" lIns="0" tIns="0" rIns="0" bIns="0" rtlCol="0"/>
          <a:lstStyle/>
          <a:p>
            <a:endParaRPr sz="1630"/>
          </a:p>
        </p:txBody>
      </p:sp>
      <p:sp>
        <p:nvSpPr>
          <p:cNvPr id="163" name="object 163"/>
          <p:cNvSpPr/>
          <p:nvPr/>
        </p:nvSpPr>
        <p:spPr>
          <a:xfrm>
            <a:off x="8765748" y="5884467"/>
            <a:ext cx="5182" cy="5758"/>
          </a:xfrm>
          <a:custGeom>
            <a:avLst/>
            <a:gdLst/>
            <a:ahLst/>
            <a:cxnLst/>
            <a:rect l="l" t="t" r="r" b="b"/>
            <a:pathLst>
              <a:path w="5715" h="6350">
                <a:moveTo>
                  <a:pt x="4711" y="2349"/>
                </a:moveTo>
                <a:lnTo>
                  <a:pt x="4241" y="2349"/>
                </a:lnTo>
                <a:lnTo>
                  <a:pt x="3886" y="2451"/>
                </a:lnTo>
                <a:lnTo>
                  <a:pt x="2984" y="3048"/>
                </a:lnTo>
                <a:lnTo>
                  <a:pt x="2759" y="3479"/>
                </a:lnTo>
                <a:lnTo>
                  <a:pt x="2736" y="4572"/>
                </a:lnTo>
                <a:lnTo>
                  <a:pt x="2933" y="5295"/>
                </a:lnTo>
                <a:lnTo>
                  <a:pt x="3873" y="5702"/>
                </a:lnTo>
                <a:lnTo>
                  <a:pt x="4000" y="5727"/>
                </a:lnTo>
                <a:lnTo>
                  <a:pt x="4330" y="5511"/>
                </a:lnTo>
                <a:lnTo>
                  <a:pt x="4140" y="5054"/>
                </a:lnTo>
                <a:lnTo>
                  <a:pt x="3683" y="4864"/>
                </a:lnTo>
                <a:lnTo>
                  <a:pt x="3429" y="4572"/>
                </a:lnTo>
                <a:lnTo>
                  <a:pt x="3469" y="3682"/>
                </a:lnTo>
                <a:lnTo>
                  <a:pt x="3581" y="3479"/>
                </a:lnTo>
                <a:lnTo>
                  <a:pt x="4140" y="3111"/>
                </a:lnTo>
                <a:lnTo>
                  <a:pt x="4368" y="3048"/>
                </a:lnTo>
                <a:lnTo>
                  <a:pt x="5618" y="3048"/>
                </a:lnTo>
                <a:lnTo>
                  <a:pt x="5690" y="2374"/>
                </a:lnTo>
                <a:lnTo>
                  <a:pt x="4927" y="2374"/>
                </a:lnTo>
                <a:lnTo>
                  <a:pt x="4711" y="2349"/>
                </a:lnTo>
                <a:close/>
              </a:path>
              <a:path w="5715" h="6350">
                <a:moveTo>
                  <a:pt x="5618" y="3048"/>
                </a:moveTo>
                <a:lnTo>
                  <a:pt x="4800" y="3048"/>
                </a:lnTo>
                <a:lnTo>
                  <a:pt x="5054" y="3111"/>
                </a:lnTo>
                <a:lnTo>
                  <a:pt x="5207" y="3187"/>
                </a:lnTo>
                <a:lnTo>
                  <a:pt x="5549" y="3175"/>
                </a:lnTo>
                <a:lnTo>
                  <a:pt x="5618" y="3048"/>
                </a:lnTo>
                <a:close/>
              </a:path>
              <a:path w="5715" h="6350">
                <a:moveTo>
                  <a:pt x="4905" y="698"/>
                </a:moveTo>
                <a:lnTo>
                  <a:pt x="2717" y="698"/>
                </a:lnTo>
                <a:lnTo>
                  <a:pt x="3022" y="749"/>
                </a:lnTo>
                <a:lnTo>
                  <a:pt x="3949" y="1028"/>
                </a:lnTo>
                <a:lnTo>
                  <a:pt x="4673" y="1536"/>
                </a:lnTo>
                <a:lnTo>
                  <a:pt x="4927" y="2374"/>
                </a:lnTo>
                <a:lnTo>
                  <a:pt x="5690" y="2374"/>
                </a:lnTo>
                <a:lnTo>
                  <a:pt x="5598" y="1536"/>
                </a:lnTo>
                <a:lnTo>
                  <a:pt x="4905" y="698"/>
                </a:lnTo>
                <a:close/>
              </a:path>
              <a:path w="5715" h="6350">
                <a:moveTo>
                  <a:pt x="2755" y="0"/>
                </a:moveTo>
                <a:lnTo>
                  <a:pt x="1422" y="0"/>
                </a:lnTo>
                <a:lnTo>
                  <a:pt x="508" y="431"/>
                </a:lnTo>
                <a:lnTo>
                  <a:pt x="67" y="1028"/>
                </a:lnTo>
                <a:lnTo>
                  <a:pt x="0" y="1689"/>
                </a:lnTo>
                <a:lnTo>
                  <a:pt x="482" y="1625"/>
                </a:lnTo>
                <a:lnTo>
                  <a:pt x="990" y="939"/>
                </a:lnTo>
                <a:lnTo>
                  <a:pt x="1727" y="698"/>
                </a:lnTo>
                <a:lnTo>
                  <a:pt x="4905" y="698"/>
                </a:lnTo>
                <a:lnTo>
                  <a:pt x="3124" y="50"/>
                </a:lnTo>
                <a:lnTo>
                  <a:pt x="2755" y="0"/>
                </a:lnTo>
                <a:close/>
              </a:path>
            </a:pathLst>
          </a:custGeom>
          <a:solidFill>
            <a:srgbClr val="D45E47"/>
          </a:solidFill>
        </p:spPr>
        <p:txBody>
          <a:bodyPr wrap="square" lIns="0" tIns="0" rIns="0" bIns="0" rtlCol="0"/>
          <a:lstStyle/>
          <a:p>
            <a:endParaRPr sz="1630"/>
          </a:p>
        </p:txBody>
      </p:sp>
      <p:sp>
        <p:nvSpPr>
          <p:cNvPr id="164" name="object 164"/>
          <p:cNvSpPr/>
          <p:nvPr/>
        </p:nvSpPr>
        <p:spPr>
          <a:xfrm>
            <a:off x="8782182" y="5870152"/>
            <a:ext cx="8637" cy="4607"/>
          </a:xfrm>
          <a:custGeom>
            <a:avLst/>
            <a:gdLst/>
            <a:ahLst/>
            <a:cxnLst/>
            <a:rect l="l" t="t" r="r" b="b"/>
            <a:pathLst>
              <a:path w="9525" h="5079">
                <a:moveTo>
                  <a:pt x="4025" y="0"/>
                </a:moveTo>
                <a:lnTo>
                  <a:pt x="177" y="4241"/>
                </a:lnTo>
                <a:lnTo>
                  <a:pt x="0" y="4483"/>
                </a:lnTo>
                <a:lnTo>
                  <a:pt x="177" y="4622"/>
                </a:lnTo>
                <a:lnTo>
                  <a:pt x="4813" y="3530"/>
                </a:lnTo>
                <a:lnTo>
                  <a:pt x="9131" y="3530"/>
                </a:lnTo>
                <a:lnTo>
                  <a:pt x="9321" y="3340"/>
                </a:lnTo>
                <a:lnTo>
                  <a:pt x="9131" y="3149"/>
                </a:lnTo>
                <a:lnTo>
                  <a:pt x="4025" y="0"/>
                </a:lnTo>
                <a:close/>
              </a:path>
            </a:pathLst>
          </a:custGeom>
          <a:solidFill>
            <a:srgbClr val="2B160F"/>
          </a:solidFill>
        </p:spPr>
        <p:txBody>
          <a:bodyPr wrap="square" lIns="0" tIns="0" rIns="0" bIns="0" rtlCol="0"/>
          <a:lstStyle/>
          <a:p>
            <a:endParaRPr sz="1630"/>
          </a:p>
        </p:txBody>
      </p:sp>
      <p:sp>
        <p:nvSpPr>
          <p:cNvPr id="165" name="object 165"/>
          <p:cNvSpPr/>
          <p:nvPr/>
        </p:nvSpPr>
        <p:spPr>
          <a:xfrm>
            <a:off x="8797867" y="5870717"/>
            <a:ext cx="5758" cy="3455"/>
          </a:xfrm>
          <a:custGeom>
            <a:avLst/>
            <a:gdLst/>
            <a:ahLst/>
            <a:cxnLst/>
            <a:rect l="l" t="t" r="r" b="b"/>
            <a:pathLst>
              <a:path w="6350" h="3810">
                <a:moveTo>
                  <a:pt x="4724" y="0"/>
                </a:moveTo>
                <a:lnTo>
                  <a:pt x="990" y="723"/>
                </a:lnTo>
                <a:lnTo>
                  <a:pt x="203" y="2552"/>
                </a:lnTo>
                <a:lnTo>
                  <a:pt x="0" y="2730"/>
                </a:lnTo>
                <a:lnTo>
                  <a:pt x="177" y="2920"/>
                </a:lnTo>
                <a:lnTo>
                  <a:pt x="3543" y="3111"/>
                </a:lnTo>
                <a:lnTo>
                  <a:pt x="5816" y="3657"/>
                </a:lnTo>
                <a:lnTo>
                  <a:pt x="6032" y="3517"/>
                </a:lnTo>
                <a:lnTo>
                  <a:pt x="5892" y="3289"/>
                </a:lnTo>
                <a:lnTo>
                  <a:pt x="4724" y="0"/>
                </a:lnTo>
                <a:close/>
              </a:path>
            </a:pathLst>
          </a:custGeom>
          <a:solidFill>
            <a:srgbClr val="2B160F"/>
          </a:solidFill>
        </p:spPr>
        <p:txBody>
          <a:bodyPr wrap="square" lIns="0" tIns="0" rIns="0" bIns="0" rtlCol="0"/>
          <a:lstStyle/>
          <a:p>
            <a:endParaRPr sz="1630"/>
          </a:p>
        </p:txBody>
      </p:sp>
      <p:sp>
        <p:nvSpPr>
          <p:cNvPr id="166" name="object 166"/>
          <p:cNvSpPr/>
          <p:nvPr/>
        </p:nvSpPr>
        <p:spPr>
          <a:xfrm>
            <a:off x="8772834" y="5891305"/>
            <a:ext cx="19002" cy="15547"/>
          </a:xfrm>
          <a:custGeom>
            <a:avLst/>
            <a:gdLst/>
            <a:ahLst/>
            <a:cxnLst/>
            <a:rect l="l" t="t" r="r" b="b"/>
            <a:pathLst>
              <a:path w="20954" h="17145">
                <a:moveTo>
                  <a:pt x="253" y="0"/>
                </a:moveTo>
                <a:lnTo>
                  <a:pt x="20573" y="16878"/>
                </a:lnTo>
                <a:lnTo>
                  <a:pt x="20954" y="16535"/>
                </a:lnTo>
                <a:lnTo>
                  <a:pt x="20612" y="16154"/>
                </a:lnTo>
                <a:lnTo>
                  <a:pt x="13759" y="14846"/>
                </a:lnTo>
                <a:lnTo>
                  <a:pt x="8042" y="11664"/>
                </a:lnTo>
                <a:lnTo>
                  <a:pt x="3634" y="6749"/>
                </a:lnTo>
                <a:lnTo>
                  <a:pt x="711" y="241"/>
                </a:lnTo>
                <a:lnTo>
                  <a:pt x="253" y="0"/>
                </a:lnTo>
                <a:close/>
              </a:path>
            </a:pathLst>
          </a:custGeom>
          <a:solidFill>
            <a:srgbClr val="D45E47"/>
          </a:solidFill>
        </p:spPr>
        <p:txBody>
          <a:bodyPr wrap="square" lIns="0" tIns="0" rIns="0" bIns="0" rtlCol="0"/>
          <a:lstStyle/>
          <a:p>
            <a:endParaRPr sz="1630"/>
          </a:p>
        </p:txBody>
      </p:sp>
      <p:sp>
        <p:nvSpPr>
          <p:cNvPr id="167" name="object 167"/>
          <p:cNvSpPr/>
          <p:nvPr/>
        </p:nvSpPr>
        <p:spPr>
          <a:xfrm>
            <a:off x="8786248" y="5889921"/>
            <a:ext cx="14395" cy="2879"/>
          </a:xfrm>
          <a:custGeom>
            <a:avLst/>
            <a:gdLst/>
            <a:ahLst/>
            <a:cxnLst/>
            <a:rect l="l" t="t" r="r" b="b"/>
            <a:pathLst>
              <a:path w="15875" h="3175">
                <a:moveTo>
                  <a:pt x="10922" y="2349"/>
                </a:moveTo>
                <a:lnTo>
                  <a:pt x="6970" y="2349"/>
                </a:lnTo>
                <a:lnTo>
                  <a:pt x="8953" y="2895"/>
                </a:lnTo>
                <a:lnTo>
                  <a:pt x="10922" y="2349"/>
                </a:lnTo>
                <a:close/>
              </a:path>
              <a:path w="15875" h="3175">
                <a:moveTo>
                  <a:pt x="368" y="0"/>
                </a:moveTo>
                <a:lnTo>
                  <a:pt x="0" y="38"/>
                </a:lnTo>
                <a:lnTo>
                  <a:pt x="50" y="406"/>
                </a:lnTo>
                <a:lnTo>
                  <a:pt x="939" y="1104"/>
                </a:lnTo>
                <a:lnTo>
                  <a:pt x="5118" y="2349"/>
                </a:lnTo>
                <a:lnTo>
                  <a:pt x="6970" y="2349"/>
                </a:lnTo>
                <a:lnTo>
                  <a:pt x="1435" y="825"/>
                </a:lnTo>
                <a:lnTo>
                  <a:pt x="368" y="0"/>
                </a:lnTo>
                <a:close/>
              </a:path>
              <a:path w="15875" h="3175">
                <a:moveTo>
                  <a:pt x="15227" y="1155"/>
                </a:moveTo>
                <a:lnTo>
                  <a:pt x="10922" y="2349"/>
                </a:lnTo>
                <a:lnTo>
                  <a:pt x="11607" y="2349"/>
                </a:lnTo>
                <a:lnTo>
                  <a:pt x="13538" y="2146"/>
                </a:lnTo>
                <a:lnTo>
                  <a:pt x="15354" y="1651"/>
                </a:lnTo>
                <a:lnTo>
                  <a:pt x="15544" y="1333"/>
                </a:lnTo>
                <a:lnTo>
                  <a:pt x="15227" y="1155"/>
                </a:lnTo>
                <a:close/>
              </a:path>
            </a:pathLst>
          </a:custGeom>
          <a:solidFill>
            <a:srgbClr val="2B160F"/>
          </a:solidFill>
        </p:spPr>
        <p:txBody>
          <a:bodyPr wrap="square" lIns="0" tIns="0" rIns="0" bIns="0" rtlCol="0"/>
          <a:lstStyle/>
          <a:p>
            <a:endParaRPr sz="1630"/>
          </a:p>
        </p:txBody>
      </p:sp>
      <p:sp>
        <p:nvSpPr>
          <p:cNvPr id="168" name="object 168"/>
          <p:cNvSpPr/>
          <p:nvPr/>
        </p:nvSpPr>
        <p:spPr>
          <a:xfrm>
            <a:off x="9769218" y="5644834"/>
            <a:ext cx="112285" cy="117466"/>
          </a:xfrm>
          <a:custGeom>
            <a:avLst/>
            <a:gdLst/>
            <a:ahLst/>
            <a:cxnLst/>
            <a:rect l="l" t="t" r="r" b="b"/>
            <a:pathLst>
              <a:path w="123825" h="129539">
                <a:moveTo>
                  <a:pt x="0" y="0"/>
                </a:moveTo>
                <a:lnTo>
                  <a:pt x="10439" y="38112"/>
                </a:lnTo>
                <a:lnTo>
                  <a:pt x="17068" y="40745"/>
                </a:lnTo>
                <a:lnTo>
                  <a:pt x="30157" y="46215"/>
                </a:lnTo>
                <a:lnTo>
                  <a:pt x="43048" y="52075"/>
                </a:lnTo>
                <a:lnTo>
                  <a:pt x="49085" y="55879"/>
                </a:lnTo>
                <a:lnTo>
                  <a:pt x="50080" y="58494"/>
                </a:lnTo>
                <a:lnTo>
                  <a:pt x="55089" y="67035"/>
                </a:lnTo>
                <a:lnTo>
                  <a:pt x="68323" y="88403"/>
                </a:lnTo>
                <a:lnTo>
                  <a:pt x="93992" y="129501"/>
                </a:lnTo>
                <a:lnTo>
                  <a:pt x="98857" y="114955"/>
                </a:lnTo>
                <a:lnTo>
                  <a:pt x="109402" y="82051"/>
                </a:lnTo>
                <a:lnTo>
                  <a:pt x="119554" y="46895"/>
                </a:lnTo>
                <a:lnTo>
                  <a:pt x="123240" y="25590"/>
                </a:lnTo>
                <a:lnTo>
                  <a:pt x="120143" y="18432"/>
                </a:lnTo>
                <a:lnTo>
                  <a:pt x="106273" y="13381"/>
                </a:lnTo>
                <a:lnTo>
                  <a:pt x="70077" y="8036"/>
                </a:lnTo>
                <a:lnTo>
                  <a:pt x="0" y="0"/>
                </a:lnTo>
                <a:close/>
              </a:path>
            </a:pathLst>
          </a:custGeom>
          <a:solidFill>
            <a:srgbClr val="212D72"/>
          </a:solidFill>
        </p:spPr>
        <p:txBody>
          <a:bodyPr wrap="square" lIns="0" tIns="0" rIns="0" bIns="0" rtlCol="0"/>
          <a:lstStyle/>
          <a:p>
            <a:endParaRPr sz="1630"/>
          </a:p>
        </p:txBody>
      </p:sp>
      <p:sp>
        <p:nvSpPr>
          <p:cNvPr id="169" name="object 169"/>
          <p:cNvSpPr/>
          <p:nvPr/>
        </p:nvSpPr>
        <p:spPr>
          <a:xfrm>
            <a:off x="9831290" y="5798661"/>
            <a:ext cx="50095" cy="47216"/>
          </a:xfrm>
          <a:custGeom>
            <a:avLst/>
            <a:gdLst/>
            <a:ahLst/>
            <a:cxnLst/>
            <a:rect l="l" t="t" r="r" b="b"/>
            <a:pathLst>
              <a:path w="55245" h="52070">
                <a:moveTo>
                  <a:pt x="30937" y="0"/>
                </a:moveTo>
                <a:lnTo>
                  <a:pt x="8902" y="3657"/>
                </a:lnTo>
                <a:lnTo>
                  <a:pt x="7124" y="19456"/>
                </a:lnTo>
                <a:lnTo>
                  <a:pt x="1600" y="26847"/>
                </a:lnTo>
                <a:lnTo>
                  <a:pt x="0" y="37731"/>
                </a:lnTo>
                <a:lnTo>
                  <a:pt x="54978" y="51638"/>
                </a:lnTo>
                <a:lnTo>
                  <a:pt x="49731" y="42359"/>
                </a:lnTo>
                <a:lnTo>
                  <a:pt x="41108" y="35461"/>
                </a:lnTo>
                <a:lnTo>
                  <a:pt x="32816" y="29978"/>
                </a:lnTo>
                <a:lnTo>
                  <a:pt x="28562" y="24942"/>
                </a:lnTo>
                <a:lnTo>
                  <a:pt x="28365" y="18157"/>
                </a:lnTo>
                <a:lnTo>
                  <a:pt x="29244" y="9904"/>
                </a:lnTo>
                <a:lnTo>
                  <a:pt x="30376" y="2934"/>
                </a:lnTo>
                <a:lnTo>
                  <a:pt x="30937" y="0"/>
                </a:lnTo>
                <a:close/>
              </a:path>
            </a:pathLst>
          </a:custGeom>
          <a:solidFill>
            <a:srgbClr val="EF8261"/>
          </a:solidFill>
        </p:spPr>
        <p:txBody>
          <a:bodyPr wrap="square" lIns="0" tIns="0" rIns="0" bIns="0" rtlCol="0"/>
          <a:lstStyle/>
          <a:p>
            <a:endParaRPr sz="1630"/>
          </a:p>
        </p:txBody>
      </p:sp>
      <p:sp>
        <p:nvSpPr>
          <p:cNvPr id="170" name="object 170"/>
          <p:cNvSpPr/>
          <p:nvPr/>
        </p:nvSpPr>
        <p:spPr>
          <a:xfrm>
            <a:off x="9831293" y="5810681"/>
            <a:ext cx="50095" cy="35125"/>
          </a:xfrm>
          <a:custGeom>
            <a:avLst/>
            <a:gdLst/>
            <a:ahLst/>
            <a:cxnLst/>
            <a:rect l="l" t="t" r="r" b="b"/>
            <a:pathLst>
              <a:path w="55245" h="38735">
                <a:moveTo>
                  <a:pt x="7124" y="6197"/>
                </a:moveTo>
                <a:lnTo>
                  <a:pt x="1600" y="13589"/>
                </a:lnTo>
                <a:lnTo>
                  <a:pt x="0" y="24472"/>
                </a:lnTo>
                <a:lnTo>
                  <a:pt x="54978" y="38379"/>
                </a:lnTo>
                <a:lnTo>
                  <a:pt x="49730" y="29102"/>
                </a:lnTo>
                <a:lnTo>
                  <a:pt x="41106" y="22209"/>
                </a:lnTo>
                <a:lnTo>
                  <a:pt x="32811" y="16730"/>
                </a:lnTo>
                <a:lnTo>
                  <a:pt x="30549" y="14058"/>
                </a:lnTo>
                <a:lnTo>
                  <a:pt x="16916" y="14058"/>
                </a:lnTo>
                <a:lnTo>
                  <a:pt x="7124" y="6197"/>
                </a:lnTo>
                <a:close/>
              </a:path>
              <a:path w="55245" h="38735">
                <a:moveTo>
                  <a:pt x="28803" y="0"/>
                </a:moveTo>
                <a:lnTo>
                  <a:pt x="22555" y="711"/>
                </a:lnTo>
                <a:lnTo>
                  <a:pt x="18745" y="8039"/>
                </a:lnTo>
                <a:lnTo>
                  <a:pt x="18224" y="10223"/>
                </a:lnTo>
                <a:lnTo>
                  <a:pt x="16916" y="14058"/>
                </a:lnTo>
                <a:lnTo>
                  <a:pt x="30549" y="14058"/>
                </a:lnTo>
                <a:lnTo>
                  <a:pt x="28549" y="11696"/>
                </a:lnTo>
                <a:lnTo>
                  <a:pt x="28016" y="8966"/>
                </a:lnTo>
                <a:lnTo>
                  <a:pt x="28295" y="4445"/>
                </a:lnTo>
                <a:lnTo>
                  <a:pt x="28803" y="0"/>
                </a:lnTo>
                <a:close/>
              </a:path>
            </a:pathLst>
          </a:custGeom>
          <a:solidFill>
            <a:srgbClr val="2B160F"/>
          </a:solidFill>
        </p:spPr>
        <p:txBody>
          <a:bodyPr wrap="square" lIns="0" tIns="0" rIns="0" bIns="0" rtlCol="0"/>
          <a:lstStyle/>
          <a:p>
            <a:endParaRPr sz="1630"/>
          </a:p>
        </p:txBody>
      </p:sp>
      <p:sp>
        <p:nvSpPr>
          <p:cNvPr id="171" name="object 171"/>
          <p:cNvSpPr/>
          <p:nvPr/>
        </p:nvSpPr>
        <p:spPr>
          <a:xfrm>
            <a:off x="9831297" y="5830604"/>
            <a:ext cx="50095" cy="14971"/>
          </a:xfrm>
          <a:custGeom>
            <a:avLst/>
            <a:gdLst/>
            <a:ahLst/>
            <a:cxnLst/>
            <a:rect l="l" t="t" r="r" b="b"/>
            <a:pathLst>
              <a:path w="55245" h="16510">
                <a:moveTo>
                  <a:pt x="482" y="0"/>
                </a:moveTo>
                <a:lnTo>
                  <a:pt x="139" y="1549"/>
                </a:lnTo>
                <a:lnTo>
                  <a:pt x="0" y="2501"/>
                </a:lnTo>
                <a:lnTo>
                  <a:pt x="54978" y="16408"/>
                </a:lnTo>
                <a:lnTo>
                  <a:pt x="54762" y="15430"/>
                </a:lnTo>
                <a:lnTo>
                  <a:pt x="54432" y="14477"/>
                </a:lnTo>
                <a:lnTo>
                  <a:pt x="54000" y="13550"/>
                </a:lnTo>
                <a:lnTo>
                  <a:pt x="482" y="0"/>
                </a:lnTo>
                <a:close/>
              </a:path>
            </a:pathLst>
          </a:custGeom>
          <a:solidFill>
            <a:srgbClr val="683E2E"/>
          </a:solidFill>
        </p:spPr>
        <p:txBody>
          <a:bodyPr wrap="square" lIns="0" tIns="0" rIns="0" bIns="0" rtlCol="0"/>
          <a:lstStyle/>
          <a:p>
            <a:endParaRPr sz="1630"/>
          </a:p>
        </p:txBody>
      </p:sp>
      <p:sp>
        <p:nvSpPr>
          <p:cNvPr id="172" name="object 172"/>
          <p:cNvSpPr/>
          <p:nvPr/>
        </p:nvSpPr>
        <p:spPr>
          <a:xfrm>
            <a:off x="9852147" y="5819568"/>
            <a:ext cx="6910" cy="3455"/>
          </a:xfrm>
          <a:custGeom>
            <a:avLst/>
            <a:gdLst/>
            <a:ahLst/>
            <a:cxnLst/>
            <a:rect l="l" t="t" r="r" b="b"/>
            <a:pathLst>
              <a:path w="7620" h="3810">
                <a:moveTo>
                  <a:pt x="5219" y="0"/>
                </a:moveTo>
                <a:lnTo>
                  <a:pt x="1828" y="469"/>
                </a:lnTo>
                <a:lnTo>
                  <a:pt x="0" y="2997"/>
                </a:lnTo>
                <a:lnTo>
                  <a:pt x="88" y="3505"/>
                </a:lnTo>
                <a:lnTo>
                  <a:pt x="596" y="3429"/>
                </a:lnTo>
                <a:lnTo>
                  <a:pt x="2247" y="1155"/>
                </a:lnTo>
                <a:lnTo>
                  <a:pt x="5105" y="762"/>
                </a:lnTo>
                <a:lnTo>
                  <a:pt x="6785" y="762"/>
                </a:lnTo>
                <a:lnTo>
                  <a:pt x="6210" y="292"/>
                </a:lnTo>
                <a:lnTo>
                  <a:pt x="5219" y="0"/>
                </a:lnTo>
                <a:close/>
              </a:path>
              <a:path w="7620" h="3810">
                <a:moveTo>
                  <a:pt x="6785" y="762"/>
                </a:moveTo>
                <a:lnTo>
                  <a:pt x="5105" y="762"/>
                </a:lnTo>
                <a:lnTo>
                  <a:pt x="5905" y="1003"/>
                </a:lnTo>
                <a:lnTo>
                  <a:pt x="6654" y="1600"/>
                </a:lnTo>
                <a:lnTo>
                  <a:pt x="7175" y="1549"/>
                </a:lnTo>
                <a:lnTo>
                  <a:pt x="7080" y="1003"/>
                </a:lnTo>
                <a:lnTo>
                  <a:pt x="6785" y="762"/>
                </a:lnTo>
                <a:close/>
              </a:path>
            </a:pathLst>
          </a:custGeom>
          <a:solidFill>
            <a:srgbClr val="683E2E"/>
          </a:solidFill>
        </p:spPr>
        <p:txBody>
          <a:bodyPr wrap="square" lIns="0" tIns="0" rIns="0" bIns="0" rtlCol="0"/>
          <a:lstStyle/>
          <a:p>
            <a:endParaRPr sz="1630"/>
          </a:p>
        </p:txBody>
      </p:sp>
      <p:sp>
        <p:nvSpPr>
          <p:cNvPr id="173" name="object 173"/>
          <p:cNvSpPr/>
          <p:nvPr/>
        </p:nvSpPr>
        <p:spPr>
          <a:xfrm>
            <a:off x="9856375" y="5824787"/>
            <a:ext cx="6910" cy="3455"/>
          </a:xfrm>
          <a:custGeom>
            <a:avLst/>
            <a:gdLst/>
            <a:ahLst/>
            <a:cxnLst/>
            <a:rect l="l" t="t" r="r" b="b"/>
            <a:pathLst>
              <a:path w="7620" h="3810">
                <a:moveTo>
                  <a:pt x="5219" y="0"/>
                </a:moveTo>
                <a:lnTo>
                  <a:pt x="1828" y="469"/>
                </a:lnTo>
                <a:lnTo>
                  <a:pt x="0" y="2997"/>
                </a:lnTo>
                <a:lnTo>
                  <a:pt x="88" y="3505"/>
                </a:lnTo>
                <a:lnTo>
                  <a:pt x="596" y="3428"/>
                </a:lnTo>
                <a:lnTo>
                  <a:pt x="2247" y="1155"/>
                </a:lnTo>
                <a:lnTo>
                  <a:pt x="5105" y="761"/>
                </a:lnTo>
                <a:lnTo>
                  <a:pt x="6779" y="761"/>
                </a:lnTo>
                <a:lnTo>
                  <a:pt x="6210" y="304"/>
                </a:lnTo>
                <a:lnTo>
                  <a:pt x="5219" y="0"/>
                </a:lnTo>
                <a:close/>
              </a:path>
              <a:path w="7620" h="3810">
                <a:moveTo>
                  <a:pt x="6779" y="761"/>
                </a:moveTo>
                <a:lnTo>
                  <a:pt x="5105" y="761"/>
                </a:lnTo>
                <a:lnTo>
                  <a:pt x="5905" y="1003"/>
                </a:lnTo>
                <a:lnTo>
                  <a:pt x="6654" y="1600"/>
                </a:lnTo>
                <a:lnTo>
                  <a:pt x="7175" y="1549"/>
                </a:lnTo>
                <a:lnTo>
                  <a:pt x="7080" y="1003"/>
                </a:lnTo>
                <a:lnTo>
                  <a:pt x="6779" y="761"/>
                </a:lnTo>
                <a:close/>
              </a:path>
            </a:pathLst>
          </a:custGeom>
          <a:solidFill>
            <a:srgbClr val="683E2E"/>
          </a:solidFill>
        </p:spPr>
        <p:txBody>
          <a:bodyPr wrap="square" lIns="0" tIns="0" rIns="0" bIns="0" rtlCol="0"/>
          <a:lstStyle/>
          <a:p>
            <a:endParaRPr sz="1630"/>
          </a:p>
        </p:txBody>
      </p:sp>
      <p:sp>
        <p:nvSpPr>
          <p:cNvPr id="174" name="object 174"/>
          <p:cNvSpPr/>
          <p:nvPr/>
        </p:nvSpPr>
        <p:spPr>
          <a:xfrm>
            <a:off x="9864345" y="5829734"/>
            <a:ext cx="6910" cy="3455"/>
          </a:xfrm>
          <a:custGeom>
            <a:avLst/>
            <a:gdLst/>
            <a:ahLst/>
            <a:cxnLst/>
            <a:rect l="l" t="t" r="r" b="b"/>
            <a:pathLst>
              <a:path w="7620" h="3810">
                <a:moveTo>
                  <a:pt x="5219" y="0"/>
                </a:moveTo>
                <a:lnTo>
                  <a:pt x="1828" y="469"/>
                </a:lnTo>
                <a:lnTo>
                  <a:pt x="0" y="2997"/>
                </a:lnTo>
                <a:lnTo>
                  <a:pt x="88" y="3505"/>
                </a:lnTo>
                <a:lnTo>
                  <a:pt x="596" y="3429"/>
                </a:lnTo>
                <a:lnTo>
                  <a:pt x="2247" y="1155"/>
                </a:lnTo>
                <a:lnTo>
                  <a:pt x="5105" y="762"/>
                </a:lnTo>
                <a:lnTo>
                  <a:pt x="6785" y="762"/>
                </a:lnTo>
                <a:lnTo>
                  <a:pt x="6210" y="292"/>
                </a:lnTo>
                <a:lnTo>
                  <a:pt x="5219" y="0"/>
                </a:lnTo>
                <a:close/>
              </a:path>
              <a:path w="7620" h="3810">
                <a:moveTo>
                  <a:pt x="6785" y="762"/>
                </a:moveTo>
                <a:lnTo>
                  <a:pt x="5105" y="762"/>
                </a:lnTo>
                <a:lnTo>
                  <a:pt x="5905" y="1003"/>
                </a:lnTo>
                <a:lnTo>
                  <a:pt x="6654" y="1600"/>
                </a:lnTo>
                <a:lnTo>
                  <a:pt x="7175" y="1549"/>
                </a:lnTo>
                <a:lnTo>
                  <a:pt x="7080" y="1003"/>
                </a:lnTo>
                <a:lnTo>
                  <a:pt x="6785" y="762"/>
                </a:lnTo>
                <a:close/>
              </a:path>
            </a:pathLst>
          </a:custGeom>
          <a:solidFill>
            <a:srgbClr val="683E2E"/>
          </a:solidFill>
        </p:spPr>
        <p:txBody>
          <a:bodyPr wrap="square" lIns="0" tIns="0" rIns="0" bIns="0" rtlCol="0"/>
          <a:lstStyle/>
          <a:p>
            <a:endParaRPr sz="1630"/>
          </a:p>
        </p:txBody>
      </p:sp>
      <p:sp>
        <p:nvSpPr>
          <p:cNvPr id="175" name="object 175"/>
          <p:cNvSpPr/>
          <p:nvPr/>
        </p:nvSpPr>
        <p:spPr>
          <a:xfrm>
            <a:off x="9853864" y="5639506"/>
            <a:ext cx="18426" cy="24760"/>
          </a:xfrm>
          <a:custGeom>
            <a:avLst/>
            <a:gdLst/>
            <a:ahLst/>
            <a:cxnLst/>
            <a:rect l="l" t="t" r="r" b="b"/>
            <a:pathLst>
              <a:path w="20320" h="27304">
                <a:moveTo>
                  <a:pt x="19189" y="0"/>
                </a:moveTo>
                <a:lnTo>
                  <a:pt x="18266" y="1136"/>
                </a:lnTo>
                <a:lnTo>
                  <a:pt x="15128" y="5272"/>
                </a:lnTo>
                <a:lnTo>
                  <a:pt x="9224" y="13496"/>
                </a:lnTo>
                <a:lnTo>
                  <a:pt x="0" y="26898"/>
                </a:lnTo>
                <a:lnTo>
                  <a:pt x="10797" y="24345"/>
                </a:lnTo>
                <a:lnTo>
                  <a:pt x="17276" y="18049"/>
                </a:lnTo>
                <a:lnTo>
                  <a:pt x="19914" y="9453"/>
                </a:lnTo>
                <a:lnTo>
                  <a:pt x="19189" y="0"/>
                </a:lnTo>
                <a:close/>
              </a:path>
            </a:pathLst>
          </a:custGeom>
          <a:solidFill>
            <a:srgbClr val="ED7752"/>
          </a:solidFill>
        </p:spPr>
        <p:txBody>
          <a:bodyPr wrap="square" lIns="0" tIns="0" rIns="0" bIns="0" rtlCol="0"/>
          <a:lstStyle/>
          <a:p>
            <a:endParaRPr sz="1630"/>
          </a:p>
        </p:txBody>
      </p:sp>
      <p:sp>
        <p:nvSpPr>
          <p:cNvPr id="176" name="object 176"/>
          <p:cNvSpPr/>
          <p:nvPr/>
        </p:nvSpPr>
        <p:spPr>
          <a:xfrm>
            <a:off x="9807929" y="5624761"/>
            <a:ext cx="58733" cy="36277"/>
          </a:xfrm>
          <a:custGeom>
            <a:avLst/>
            <a:gdLst/>
            <a:ahLst/>
            <a:cxnLst/>
            <a:rect l="l" t="t" r="r" b="b"/>
            <a:pathLst>
              <a:path w="64770" h="40004">
                <a:moveTo>
                  <a:pt x="13538" y="0"/>
                </a:moveTo>
                <a:lnTo>
                  <a:pt x="0" y="26644"/>
                </a:lnTo>
                <a:lnTo>
                  <a:pt x="4921" y="28278"/>
                </a:lnTo>
                <a:lnTo>
                  <a:pt x="17479" y="32078"/>
                </a:lnTo>
                <a:lnTo>
                  <a:pt x="34370" y="36390"/>
                </a:lnTo>
                <a:lnTo>
                  <a:pt x="52285" y="39560"/>
                </a:lnTo>
                <a:lnTo>
                  <a:pt x="64630" y="23317"/>
                </a:lnTo>
                <a:lnTo>
                  <a:pt x="59563" y="21713"/>
                </a:lnTo>
                <a:lnTo>
                  <a:pt x="46861" y="17097"/>
                </a:lnTo>
                <a:lnTo>
                  <a:pt x="30270" y="9761"/>
                </a:lnTo>
                <a:lnTo>
                  <a:pt x="13538" y="0"/>
                </a:lnTo>
                <a:close/>
              </a:path>
            </a:pathLst>
          </a:custGeom>
          <a:solidFill>
            <a:srgbClr val="ED7752"/>
          </a:solidFill>
        </p:spPr>
        <p:txBody>
          <a:bodyPr wrap="square" lIns="0" tIns="0" rIns="0" bIns="0" rtlCol="0"/>
          <a:lstStyle/>
          <a:p>
            <a:endParaRPr sz="1630"/>
          </a:p>
        </p:txBody>
      </p:sp>
      <p:sp>
        <p:nvSpPr>
          <p:cNvPr id="177" name="object 177"/>
          <p:cNvSpPr/>
          <p:nvPr/>
        </p:nvSpPr>
        <p:spPr>
          <a:xfrm>
            <a:off x="9795580" y="5617785"/>
            <a:ext cx="29943" cy="35125"/>
          </a:xfrm>
          <a:custGeom>
            <a:avLst/>
            <a:gdLst/>
            <a:ahLst/>
            <a:cxnLst/>
            <a:rect l="l" t="t" r="r" b="b"/>
            <a:pathLst>
              <a:path w="33020" h="38735">
                <a:moveTo>
                  <a:pt x="23672" y="0"/>
                </a:moveTo>
                <a:lnTo>
                  <a:pt x="21335" y="2692"/>
                </a:lnTo>
                <a:lnTo>
                  <a:pt x="0" y="30187"/>
                </a:lnTo>
                <a:lnTo>
                  <a:pt x="380" y="35090"/>
                </a:lnTo>
                <a:lnTo>
                  <a:pt x="9474" y="38709"/>
                </a:lnTo>
                <a:lnTo>
                  <a:pt x="15278" y="36652"/>
                </a:lnTo>
                <a:lnTo>
                  <a:pt x="32816" y="5803"/>
                </a:lnTo>
                <a:lnTo>
                  <a:pt x="30467" y="63"/>
                </a:lnTo>
                <a:lnTo>
                  <a:pt x="23672" y="0"/>
                </a:lnTo>
                <a:close/>
              </a:path>
            </a:pathLst>
          </a:custGeom>
          <a:solidFill>
            <a:srgbClr val="EC6D6E"/>
          </a:solidFill>
        </p:spPr>
        <p:txBody>
          <a:bodyPr wrap="square" lIns="0" tIns="0" rIns="0" bIns="0" rtlCol="0"/>
          <a:lstStyle/>
          <a:p>
            <a:endParaRPr sz="1630"/>
          </a:p>
        </p:txBody>
      </p:sp>
      <p:sp>
        <p:nvSpPr>
          <p:cNvPr id="178" name="object 178"/>
          <p:cNvSpPr/>
          <p:nvPr/>
        </p:nvSpPr>
        <p:spPr>
          <a:xfrm>
            <a:off x="9748321" y="5557467"/>
            <a:ext cx="72553" cy="89828"/>
          </a:xfrm>
          <a:custGeom>
            <a:avLst/>
            <a:gdLst/>
            <a:ahLst/>
            <a:cxnLst/>
            <a:rect l="l" t="t" r="r" b="b"/>
            <a:pathLst>
              <a:path w="80009" h="99060">
                <a:moveTo>
                  <a:pt x="12472" y="0"/>
                </a:moveTo>
                <a:lnTo>
                  <a:pt x="0" y="25035"/>
                </a:lnTo>
                <a:lnTo>
                  <a:pt x="8248" y="54125"/>
                </a:lnTo>
                <a:lnTo>
                  <a:pt x="29933" y="80794"/>
                </a:lnTo>
                <a:lnTo>
                  <a:pt x="57773" y="98564"/>
                </a:lnTo>
                <a:lnTo>
                  <a:pt x="64720" y="95601"/>
                </a:lnTo>
                <a:lnTo>
                  <a:pt x="70986" y="88709"/>
                </a:lnTo>
                <a:lnTo>
                  <a:pt x="76020" y="80655"/>
                </a:lnTo>
                <a:lnTo>
                  <a:pt x="79274" y="74206"/>
                </a:lnTo>
                <a:lnTo>
                  <a:pt x="79845" y="72986"/>
                </a:lnTo>
                <a:lnTo>
                  <a:pt x="79490" y="71539"/>
                </a:lnTo>
                <a:lnTo>
                  <a:pt x="78423" y="70713"/>
                </a:lnTo>
                <a:lnTo>
                  <a:pt x="74084" y="67150"/>
                </a:lnTo>
                <a:lnTo>
                  <a:pt x="42545" y="27814"/>
                </a:lnTo>
                <a:lnTo>
                  <a:pt x="33035" y="12191"/>
                </a:lnTo>
                <a:lnTo>
                  <a:pt x="23231" y="1341"/>
                </a:lnTo>
                <a:lnTo>
                  <a:pt x="12472" y="0"/>
                </a:lnTo>
                <a:close/>
              </a:path>
            </a:pathLst>
          </a:custGeom>
          <a:solidFill>
            <a:srgbClr val="D94E50"/>
          </a:solidFill>
        </p:spPr>
        <p:txBody>
          <a:bodyPr wrap="square" lIns="0" tIns="0" rIns="0" bIns="0" rtlCol="0"/>
          <a:lstStyle/>
          <a:p>
            <a:endParaRPr sz="1630"/>
          </a:p>
        </p:txBody>
      </p:sp>
      <p:sp>
        <p:nvSpPr>
          <p:cNvPr id="179" name="object 179"/>
          <p:cNvSpPr/>
          <p:nvPr/>
        </p:nvSpPr>
        <p:spPr>
          <a:xfrm>
            <a:off x="9689532" y="5647321"/>
            <a:ext cx="175625" cy="165836"/>
          </a:xfrm>
          <a:custGeom>
            <a:avLst/>
            <a:gdLst/>
            <a:ahLst/>
            <a:cxnLst/>
            <a:rect l="l" t="t" r="r" b="b"/>
            <a:pathLst>
              <a:path w="193675" h="182879">
                <a:moveTo>
                  <a:pt x="88252" y="0"/>
                </a:moveTo>
                <a:lnTo>
                  <a:pt x="0" y="34239"/>
                </a:lnTo>
                <a:lnTo>
                  <a:pt x="11855" y="55117"/>
                </a:lnTo>
                <a:lnTo>
                  <a:pt x="33280" y="65816"/>
                </a:lnTo>
                <a:lnTo>
                  <a:pt x="64811" y="69731"/>
                </a:lnTo>
                <a:lnTo>
                  <a:pt x="139052" y="70370"/>
                </a:lnTo>
                <a:lnTo>
                  <a:pt x="143402" y="89455"/>
                </a:lnTo>
                <a:lnTo>
                  <a:pt x="148389" y="127876"/>
                </a:lnTo>
                <a:lnTo>
                  <a:pt x="152496" y="165611"/>
                </a:lnTo>
                <a:lnTo>
                  <a:pt x="154203" y="182638"/>
                </a:lnTo>
                <a:lnTo>
                  <a:pt x="193370" y="178460"/>
                </a:lnTo>
                <a:lnTo>
                  <a:pt x="188149" y="95865"/>
                </a:lnTo>
                <a:lnTo>
                  <a:pt x="185415" y="53293"/>
                </a:lnTo>
                <a:lnTo>
                  <a:pt x="88925" y="8737"/>
                </a:lnTo>
                <a:lnTo>
                  <a:pt x="88353" y="6146"/>
                </a:lnTo>
                <a:lnTo>
                  <a:pt x="88252" y="0"/>
                </a:lnTo>
                <a:close/>
              </a:path>
            </a:pathLst>
          </a:custGeom>
          <a:solidFill>
            <a:srgbClr val="212D72"/>
          </a:solidFill>
        </p:spPr>
        <p:txBody>
          <a:bodyPr wrap="square" lIns="0" tIns="0" rIns="0" bIns="0" rtlCol="0"/>
          <a:lstStyle/>
          <a:p>
            <a:endParaRPr sz="1630"/>
          </a:p>
        </p:txBody>
      </p:sp>
      <p:sp>
        <p:nvSpPr>
          <p:cNvPr id="180" name="object 180"/>
          <p:cNvSpPr/>
          <p:nvPr/>
        </p:nvSpPr>
        <p:spPr>
          <a:xfrm>
            <a:off x="9766798" y="5660408"/>
            <a:ext cx="93283" cy="80615"/>
          </a:xfrm>
          <a:custGeom>
            <a:avLst/>
            <a:gdLst/>
            <a:ahLst/>
            <a:cxnLst/>
            <a:rect l="l" t="t" r="r" b="b"/>
            <a:pathLst>
              <a:path w="102870" h="88900">
                <a:moveTo>
                  <a:pt x="2285" y="0"/>
                </a:moveTo>
                <a:lnTo>
                  <a:pt x="0" y="355"/>
                </a:lnTo>
                <a:lnTo>
                  <a:pt x="30773" y="6066"/>
                </a:lnTo>
                <a:lnTo>
                  <a:pt x="61148" y="12522"/>
                </a:lnTo>
                <a:lnTo>
                  <a:pt x="95888" y="36806"/>
                </a:lnTo>
                <a:lnTo>
                  <a:pt x="100530" y="79048"/>
                </a:lnTo>
                <a:lnTo>
                  <a:pt x="101511" y="88353"/>
                </a:lnTo>
                <a:lnTo>
                  <a:pt x="101892" y="88684"/>
                </a:lnTo>
                <a:lnTo>
                  <a:pt x="102260" y="88264"/>
                </a:lnTo>
                <a:lnTo>
                  <a:pt x="96627" y="36696"/>
                </a:lnTo>
                <a:lnTo>
                  <a:pt x="55964" y="10537"/>
                </a:lnTo>
                <a:lnTo>
                  <a:pt x="25363" y="4246"/>
                </a:lnTo>
                <a:lnTo>
                  <a:pt x="2285" y="0"/>
                </a:lnTo>
                <a:close/>
              </a:path>
            </a:pathLst>
          </a:custGeom>
          <a:solidFill>
            <a:srgbClr val="1E286A"/>
          </a:solidFill>
        </p:spPr>
        <p:txBody>
          <a:bodyPr wrap="square" lIns="0" tIns="0" rIns="0" bIns="0" rtlCol="0"/>
          <a:lstStyle/>
          <a:p>
            <a:endParaRPr sz="1630"/>
          </a:p>
        </p:txBody>
      </p:sp>
      <p:sp>
        <p:nvSpPr>
          <p:cNvPr id="181" name="object 181"/>
          <p:cNvSpPr/>
          <p:nvPr/>
        </p:nvSpPr>
        <p:spPr>
          <a:xfrm>
            <a:off x="9687632" y="5544949"/>
            <a:ext cx="96162" cy="136469"/>
          </a:xfrm>
          <a:custGeom>
            <a:avLst/>
            <a:gdLst/>
            <a:ahLst/>
            <a:cxnLst/>
            <a:rect l="l" t="t" r="r" b="b"/>
            <a:pathLst>
              <a:path w="106045" h="150495">
                <a:moveTo>
                  <a:pt x="70383" y="0"/>
                </a:moveTo>
                <a:lnTo>
                  <a:pt x="46832" y="19393"/>
                </a:lnTo>
                <a:lnTo>
                  <a:pt x="22518" y="53279"/>
                </a:lnTo>
                <a:lnTo>
                  <a:pt x="4541" y="94333"/>
                </a:lnTo>
                <a:lnTo>
                  <a:pt x="0" y="135229"/>
                </a:lnTo>
                <a:lnTo>
                  <a:pt x="558" y="139890"/>
                </a:lnTo>
                <a:lnTo>
                  <a:pt x="1384" y="144106"/>
                </a:lnTo>
                <a:lnTo>
                  <a:pt x="2501" y="147891"/>
                </a:lnTo>
                <a:lnTo>
                  <a:pt x="2743" y="148780"/>
                </a:lnTo>
                <a:lnTo>
                  <a:pt x="56541" y="133153"/>
                </a:lnTo>
                <a:lnTo>
                  <a:pt x="90385" y="116065"/>
                </a:lnTo>
                <a:lnTo>
                  <a:pt x="88167" y="110316"/>
                </a:lnTo>
                <a:lnTo>
                  <a:pt x="84362" y="105486"/>
                </a:lnTo>
                <a:lnTo>
                  <a:pt x="82220" y="100284"/>
                </a:lnTo>
                <a:lnTo>
                  <a:pt x="84988" y="93421"/>
                </a:lnTo>
                <a:lnTo>
                  <a:pt x="95297" y="78965"/>
                </a:lnTo>
                <a:lnTo>
                  <a:pt x="102308" y="66147"/>
                </a:lnTo>
                <a:lnTo>
                  <a:pt x="105580" y="55102"/>
                </a:lnTo>
                <a:lnTo>
                  <a:pt x="104673" y="45961"/>
                </a:lnTo>
                <a:lnTo>
                  <a:pt x="99520" y="30526"/>
                </a:lnTo>
                <a:lnTo>
                  <a:pt x="97426" y="20774"/>
                </a:lnTo>
                <a:lnTo>
                  <a:pt x="73742" y="724"/>
                </a:lnTo>
                <a:lnTo>
                  <a:pt x="70383" y="0"/>
                </a:lnTo>
                <a:close/>
              </a:path>
            </a:pathLst>
          </a:custGeom>
          <a:solidFill>
            <a:srgbClr val="EC6D6E"/>
          </a:solidFill>
        </p:spPr>
        <p:txBody>
          <a:bodyPr wrap="square" lIns="0" tIns="0" rIns="0" bIns="0" rtlCol="0"/>
          <a:lstStyle/>
          <a:p>
            <a:endParaRPr sz="1630"/>
          </a:p>
        </p:txBody>
      </p:sp>
      <p:sp>
        <p:nvSpPr>
          <p:cNvPr id="182" name="object 182"/>
          <p:cNvSpPr/>
          <p:nvPr/>
        </p:nvSpPr>
        <p:spPr>
          <a:xfrm>
            <a:off x="9755015" y="5634654"/>
            <a:ext cx="86373" cy="28215"/>
          </a:xfrm>
          <a:custGeom>
            <a:avLst/>
            <a:gdLst/>
            <a:ahLst/>
            <a:cxnLst/>
            <a:rect l="l" t="t" r="r" b="b"/>
            <a:pathLst>
              <a:path w="95250" h="31114">
                <a:moveTo>
                  <a:pt x="11747" y="0"/>
                </a:moveTo>
                <a:lnTo>
                  <a:pt x="0" y="30810"/>
                </a:lnTo>
                <a:lnTo>
                  <a:pt x="50520" y="22847"/>
                </a:lnTo>
                <a:lnTo>
                  <a:pt x="67118" y="22847"/>
                </a:lnTo>
                <a:lnTo>
                  <a:pt x="70103" y="20764"/>
                </a:lnTo>
                <a:lnTo>
                  <a:pt x="79768" y="16319"/>
                </a:lnTo>
                <a:lnTo>
                  <a:pt x="89420" y="16319"/>
                </a:lnTo>
                <a:lnTo>
                  <a:pt x="91249" y="16052"/>
                </a:lnTo>
                <a:lnTo>
                  <a:pt x="91249" y="13970"/>
                </a:lnTo>
                <a:lnTo>
                  <a:pt x="93471" y="13055"/>
                </a:lnTo>
                <a:lnTo>
                  <a:pt x="89037" y="9397"/>
                </a:lnTo>
                <a:lnTo>
                  <a:pt x="55333" y="9397"/>
                </a:lnTo>
                <a:lnTo>
                  <a:pt x="49642" y="8874"/>
                </a:lnTo>
                <a:lnTo>
                  <a:pt x="36558" y="6002"/>
                </a:lnTo>
                <a:lnTo>
                  <a:pt x="11747" y="0"/>
                </a:lnTo>
                <a:close/>
              </a:path>
              <a:path w="95250" h="31114">
                <a:moveTo>
                  <a:pt x="67118" y="22847"/>
                </a:moveTo>
                <a:lnTo>
                  <a:pt x="50520" y="22847"/>
                </a:lnTo>
                <a:lnTo>
                  <a:pt x="55092" y="24409"/>
                </a:lnTo>
                <a:lnTo>
                  <a:pt x="61874" y="26504"/>
                </a:lnTo>
                <a:lnTo>
                  <a:pt x="67118" y="22847"/>
                </a:lnTo>
                <a:close/>
              </a:path>
              <a:path w="95250" h="31114">
                <a:moveTo>
                  <a:pt x="89420" y="16319"/>
                </a:moveTo>
                <a:lnTo>
                  <a:pt x="79768" y="16319"/>
                </a:lnTo>
                <a:lnTo>
                  <a:pt x="88379" y="17881"/>
                </a:lnTo>
                <a:lnTo>
                  <a:pt x="89420" y="16319"/>
                </a:lnTo>
                <a:close/>
              </a:path>
              <a:path w="95250" h="31114">
                <a:moveTo>
                  <a:pt x="94824" y="8750"/>
                </a:moveTo>
                <a:lnTo>
                  <a:pt x="88252" y="8750"/>
                </a:lnTo>
                <a:lnTo>
                  <a:pt x="94513" y="9918"/>
                </a:lnTo>
                <a:lnTo>
                  <a:pt x="94824" y="8750"/>
                </a:lnTo>
                <a:close/>
              </a:path>
              <a:path w="95250" h="31114">
                <a:moveTo>
                  <a:pt x="76758" y="2743"/>
                </a:moveTo>
                <a:lnTo>
                  <a:pt x="61353" y="6273"/>
                </a:lnTo>
                <a:lnTo>
                  <a:pt x="57962" y="8356"/>
                </a:lnTo>
                <a:lnTo>
                  <a:pt x="55333" y="9397"/>
                </a:lnTo>
                <a:lnTo>
                  <a:pt x="89037" y="9397"/>
                </a:lnTo>
                <a:lnTo>
                  <a:pt x="88252" y="8750"/>
                </a:lnTo>
                <a:lnTo>
                  <a:pt x="94824" y="8750"/>
                </a:lnTo>
                <a:lnTo>
                  <a:pt x="95034" y="7962"/>
                </a:lnTo>
                <a:lnTo>
                  <a:pt x="82511" y="3009"/>
                </a:lnTo>
                <a:lnTo>
                  <a:pt x="76758" y="2743"/>
                </a:lnTo>
                <a:close/>
              </a:path>
            </a:pathLst>
          </a:custGeom>
          <a:solidFill>
            <a:srgbClr val="EF8261"/>
          </a:solidFill>
        </p:spPr>
        <p:txBody>
          <a:bodyPr wrap="square" lIns="0" tIns="0" rIns="0" bIns="0" rtlCol="0"/>
          <a:lstStyle/>
          <a:p>
            <a:endParaRPr sz="1630"/>
          </a:p>
        </p:txBody>
      </p:sp>
      <p:sp>
        <p:nvSpPr>
          <p:cNvPr id="183" name="object 183"/>
          <p:cNvSpPr/>
          <p:nvPr/>
        </p:nvSpPr>
        <p:spPr>
          <a:xfrm>
            <a:off x="9742936" y="5629323"/>
            <a:ext cx="24760" cy="38004"/>
          </a:xfrm>
          <a:custGeom>
            <a:avLst/>
            <a:gdLst/>
            <a:ahLst/>
            <a:cxnLst/>
            <a:rect l="l" t="t" r="r" b="b"/>
            <a:pathLst>
              <a:path w="27304" h="41910">
                <a:moveTo>
                  <a:pt x="22720" y="0"/>
                </a:moveTo>
                <a:lnTo>
                  <a:pt x="16586" y="914"/>
                </a:lnTo>
                <a:lnTo>
                  <a:pt x="14884" y="4051"/>
                </a:lnTo>
                <a:lnTo>
                  <a:pt x="0" y="35509"/>
                </a:lnTo>
                <a:lnTo>
                  <a:pt x="1435" y="40208"/>
                </a:lnTo>
                <a:lnTo>
                  <a:pt x="11099" y="41782"/>
                </a:lnTo>
                <a:lnTo>
                  <a:pt x="16319" y="38519"/>
                </a:lnTo>
                <a:lnTo>
                  <a:pt x="21145" y="30949"/>
                </a:lnTo>
                <a:lnTo>
                  <a:pt x="24401" y="23807"/>
                </a:lnTo>
                <a:lnTo>
                  <a:pt x="26603" y="15260"/>
                </a:lnTo>
                <a:lnTo>
                  <a:pt x="27285" y="7573"/>
                </a:lnTo>
                <a:lnTo>
                  <a:pt x="25984" y="3009"/>
                </a:lnTo>
                <a:lnTo>
                  <a:pt x="22720" y="0"/>
                </a:lnTo>
                <a:close/>
              </a:path>
            </a:pathLst>
          </a:custGeom>
          <a:solidFill>
            <a:srgbClr val="EC6D6E"/>
          </a:solidFill>
        </p:spPr>
        <p:txBody>
          <a:bodyPr wrap="square" lIns="0" tIns="0" rIns="0" bIns="0" rtlCol="0"/>
          <a:lstStyle/>
          <a:p>
            <a:endParaRPr sz="1630"/>
          </a:p>
        </p:txBody>
      </p:sp>
      <p:sp>
        <p:nvSpPr>
          <p:cNvPr id="184" name="object 184"/>
          <p:cNvSpPr/>
          <p:nvPr/>
        </p:nvSpPr>
        <p:spPr>
          <a:xfrm>
            <a:off x="9751463" y="5499628"/>
            <a:ext cx="55007" cy="59019"/>
          </a:xfrm>
          <a:prstGeom prst="rect">
            <a:avLst/>
          </a:prstGeom>
          <a:blipFill>
            <a:blip r:embed="rId28" cstate="print"/>
            <a:stretch>
              <a:fillRect/>
            </a:stretch>
          </a:blipFill>
        </p:spPr>
        <p:txBody>
          <a:bodyPr wrap="square" lIns="0" tIns="0" rIns="0" bIns="0" rtlCol="0"/>
          <a:lstStyle/>
          <a:p>
            <a:endParaRPr sz="1630"/>
          </a:p>
        </p:txBody>
      </p:sp>
      <p:sp>
        <p:nvSpPr>
          <p:cNvPr id="185" name="object 185"/>
          <p:cNvSpPr/>
          <p:nvPr/>
        </p:nvSpPr>
        <p:spPr>
          <a:xfrm>
            <a:off x="9824407" y="5642836"/>
            <a:ext cx="13243" cy="4607"/>
          </a:xfrm>
          <a:custGeom>
            <a:avLst/>
            <a:gdLst/>
            <a:ahLst/>
            <a:cxnLst/>
            <a:rect l="l" t="t" r="r" b="b"/>
            <a:pathLst>
              <a:path w="14604" h="5079">
                <a:moveTo>
                  <a:pt x="6974" y="495"/>
                </a:moveTo>
                <a:lnTo>
                  <a:pt x="5105" y="495"/>
                </a:lnTo>
                <a:lnTo>
                  <a:pt x="6057" y="584"/>
                </a:lnTo>
                <a:lnTo>
                  <a:pt x="13957" y="4775"/>
                </a:lnTo>
                <a:lnTo>
                  <a:pt x="14185" y="4330"/>
                </a:lnTo>
                <a:lnTo>
                  <a:pt x="6974" y="495"/>
                </a:lnTo>
                <a:close/>
              </a:path>
              <a:path w="14604" h="5079">
                <a:moveTo>
                  <a:pt x="5181" y="0"/>
                </a:moveTo>
                <a:lnTo>
                  <a:pt x="2590" y="0"/>
                </a:lnTo>
                <a:lnTo>
                  <a:pt x="952" y="165"/>
                </a:lnTo>
                <a:lnTo>
                  <a:pt x="177" y="330"/>
                </a:lnTo>
                <a:lnTo>
                  <a:pt x="0" y="622"/>
                </a:lnTo>
                <a:lnTo>
                  <a:pt x="292" y="812"/>
                </a:lnTo>
                <a:lnTo>
                  <a:pt x="1168" y="622"/>
                </a:lnTo>
                <a:lnTo>
                  <a:pt x="2679" y="495"/>
                </a:lnTo>
                <a:lnTo>
                  <a:pt x="6974" y="495"/>
                </a:lnTo>
                <a:lnTo>
                  <a:pt x="6210" y="88"/>
                </a:lnTo>
                <a:lnTo>
                  <a:pt x="5181" y="0"/>
                </a:lnTo>
                <a:close/>
              </a:path>
            </a:pathLst>
          </a:custGeom>
          <a:solidFill>
            <a:srgbClr val="D45E47"/>
          </a:solidFill>
        </p:spPr>
        <p:txBody>
          <a:bodyPr wrap="square" lIns="0" tIns="0" rIns="0" bIns="0" rtlCol="0"/>
          <a:lstStyle/>
          <a:p>
            <a:endParaRPr sz="1630"/>
          </a:p>
        </p:txBody>
      </p:sp>
      <p:sp>
        <p:nvSpPr>
          <p:cNvPr id="186" name="object 186"/>
          <p:cNvSpPr/>
          <p:nvPr/>
        </p:nvSpPr>
        <p:spPr>
          <a:xfrm>
            <a:off x="9824707" y="5647371"/>
            <a:ext cx="11516" cy="1727"/>
          </a:xfrm>
          <a:custGeom>
            <a:avLst/>
            <a:gdLst/>
            <a:ahLst/>
            <a:cxnLst/>
            <a:rect l="l" t="t" r="r" b="b"/>
            <a:pathLst>
              <a:path w="12700" h="1904">
                <a:moveTo>
                  <a:pt x="8572" y="495"/>
                </a:moveTo>
                <a:lnTo>
                  <a:pt x="6184" y="495"/>
                </a:lnTo>
                <a:lnTo>
                  <a:pt x="10921" y="1511"/>
                </a:lnTo>
                <a:lnTo>
                  <a:pt x="11849" y="1828"/>
                </a:lnTo>
                <a:lnTo>
                  <a:pt x="12090" y="1663"/>
                </a:lnTo>
                <a:lnTo>
                  <a:pt x="11937" y="1346"/>
                </a:lnTo>
                <a:lnTo>
                  <a:pt x="11048" y="1028"/>
                </a:lnTo>
                <a:lnTo>
                  <a:pt x="8572" y="495"/>
                </a:lnTo>
                <a:close/>
              </a:path>
              <a:path w="12700" h="1904">
                <a:moveTo>
                  <a:pt x="6273" y="0"/>
                </a:moveTo>
                <a:lnTo>
                  <a:pt x="1752" y="0"/>
                </a:lnTo>
                <a:lnTo>
                  <a:pt x="850" y="88"/>
                </a:lnTo>
                <a:lnTo>
                  <a:pt x="165" y="292"/>
                </a:lnTo>
                <a:lnTo>
                  <a:pt x="0" y="609"/>
                </a:lnTo>
                <a:lnTo>
                  <a:pt x="304" y="774"/>
                </a:lnTo>
                <a:lnTo>
                  <a:pt x="939" y="584"/>
                </a:lnTo>
                <a:lnTo>
                  <a:pt x="1790" y="495"/>
                </a:lnTo>
                <a:lnTo>
                  <a:pt x="8572" y="495"/>
                </a:lnTo>
                <a:lnTo>
                  <a:pt x="6273" y="0"/>
                </a:lnTo>
                <a:close/>
              </a:path>
            </a:pathLst>
          </a:custGeom>
          <a:solidFill>
            <a:srgbClr val="D45E47"/>
          </a:solidFill>
        </p:spPr>
        <p:txBody>
          <a:bodyPr wrap="square" lIns="0" tIns="0" rIns="0" bIns="0" rtlCol="0"/>
          <a:lstStyle/>
          <a:p>
            <a:endParaRPr sz="1630"/>
          </a:p>
        </p:txBody>
      </p:sp>
      <p:sp>
        <p:nvSpPr>
          <p:cNvPr id="187" name="object 187"/>
          <p:cNvSpPr/>
          <p:nvPr/>
        </p:nvSpPr>
        <p:spPr>
          <a:xfrm>
            <a:off x="9710032" y="5554823"/>
            <a:ext cx="54127" cy="108254"/>
          </a:xfrm>
          <a:custGeom>
            <a:avLst/>
            <a:gdLst/>
            <a:ahLst/>
            <a:cxnLst/>
            <a:rect l="l" t="t" r="r" b="b"/>
            <a:pathLst>
              <a:path w="59690" h="119379">
                <a:moveTo>
                  <a:pt x="40297" y="0"/>
                </a:moveTo>
                <a:lnTo>
                  <a:pt x="9607" y="39158"/>
                </a:lnTo>
                <a:lnTo>
                  <a:pt x="0" y="87769"/>
                </a:lnTo>
                <a:lnTo>
                  <a:pt x="3647" y="104332"/>
                </a:lnTo>
                <a:lnTo>
                  <a:pt x="12509" y="114569"/>
                </a:lnTo>
                <a:lnTo>
                  <a:pt x="25095" y="119287"/>
                </a:lnTo>
                <a:lnTo>
                  <a:pt x="39939" y="119287"/>
                </a:lnTo>
                <a:lnTo>
                  <a:pt x="55366" y="92704"/>
                </a:lnTo>
                <a:lnTo>
                  <a:pt x="54825" y="86728"/>
                </a:lnTo>
                <a:lnTo>
                  <a:pt x="47334" y="79686"/>
                </a:lnTo>
                <a:lnTo>
                  <a:pt x="47156" y="67602"/>
                </a:lnTo>
                <a:lnTo>
                  <a:pt x="51334" y="52288"/>
                </a:lnTo>
                <a:lnTo>
                  <a:pt x="56908" y="35559"/>
                </a:lnTo>
                <a:lnTo>
                  <a:pt x="59290" y="21933"/>
                </a:lnTo>
                <a:lnTo>
                  <a:pt x="57162" y="11918"/>
                </a:lnTo>
                <a:lnTo>
                  <a:pt x="51300" y="5009"/>
                </a:lnTo>
                <a:lnTo>
                  <a:pt x="42481" y="698"/>
                </a:lnTo>
                <a:lnTo>
                  <a:pt x="40297" y="0"/>
                </a:lnTo>
                <a:close/>
              </a:path>
            </a:pathLst>
          </a:custGeom>
          <a:solidFill>
            <a:srgbClr val="D94E50"/>
          </a:solidFill>
        </p:spPr>
        <p:txBody>
          <a:bodyPr wrap="square" lIns="0" tIns="0" rIns="0" bIns="0" rtlCol="0"/>
          <a:lstStyle/>
          <a:p>
            <a:endParaRPr sz="1630"/>
          </a:p>
        </p:txBody>
      </p:sp>
      <p:sp>
        <p:nvSpPr>
          <p:cNvPr id="188" name="object 188"/>
          <p:cNvSpPr/>
          <p:nvPr/>
        </p:nvSpPr>
        <p:spPr>
          <a:xfrm>
            <a:off x="9745844" y="5625506"/>
            <a:ext cx="6334" cy="4031"/>
          </a:xfrm>
          <a:custGeom>
            <a:avLst/>
            <a:gdLst/>
            <a:ahLst/>
            <a:cxnLst/>
            <a:rect l="l" t="t" r="r" b="b"/>
            <a:pathLst>
              <a:path w="6984" h="4445">
                <a:moveTo>
                  <a:pt x="355" y="3708"/>
                </a:moveTo>
                <a:lnTo>
                  <a:pt x="0" y="3949"/>
                </a:lnTo>
                <a:lnTo>
                  <a:pt x="76" y="4216"/>
                </a:lnTo>
                <a:lnTo>
                  <a:pt x="241" y="4305"/>
                </a:lnTo>
                <a:lnTo>
                  <a:pt x="393" y="4330"/>
                </a:lnTo>
                <a:lnTo>
                  <a:pt x="1600" y="4330"/>
                </a:lnTo>
                <a:lnTo>
                  <a:pt x="2311" y="3721"/>
                </a:lnTo>
                <a:lnTo>
                  <a:pt x="355" y="3708"/>
                </a:lnTo>
                <a:close/>
              </a:path>
              <a:path w="6984" h="4445">
                <a:moveTo>
                  <a:pt x="6579" y="685"/>
                </a:moveTo>
                <a:lnTo>
                  <a:pt x="5930" y="685"/>
                </a:lnTo>
                <a:lnTo>
                  <a:pt x="5812" y="1384"/>
                </a:lnTo>
                <a:lnTo>
                  <a:pt x="4991" y="2616"/>
                </a:lnTo>
                <a:lnTo>
                  <a:pt x="4419" y="3314"/>
                </a:lnTo>
                <a:lnTo>
                  <a:pt x="4470" y="3733"/>
                </a:lnTo>
                <a:lnTo>
                  <a:pt x="4889" y="3695"/>
                </a:lnTo>
                <a:lnTo>
                  <a:pt x="6692" y="1384"/>
                </a:lnTo>
                <a:lnTo>
                  <a:pt x="6579" y="685"/>
                </a:lnTo>
                <a:close/>
              </a:path>
              <a:path w="6984" h="4445">
                <a:moveTo>
                  <a:pt x="6159" y="0"/>
                </a:moveTo>
                <a:lnTo>
                  <a:pt x="5740" y="0"/>
                </a:lnTo>
                <a:lnTo>
                  <a:pt x="1371" y="3721"/>
                </a:lnTo>
                <a:lnTo>
                  <a:pt x="2311" y="3721"/>
                </a:lnTo>
                <a:lnTo>
                  <a:pt x="5613" y="889"/>
                </a:lnTo>
                <a:lnTo>
                  <a:pt x="5930" y="685"/>
                </a:lnTo>
                <a:lnTo>
                  <a:pt x="6579" y="685"/>
                </a:lnTo>
                <a:lnTo>
                  <a:pt x="6527" y="368"/>
                </a:lnTo>
                <a:lnTo>
                  <a:pt x="6261" y="25"/>
                </a:lnTo>
                <a:close/>
              </a:path>
            </a:pathLst>
          </a:custGeom>
          <a:solidFill>
            <a:srgbClr val="C84749"/>
          </a:solidFill>
        </p:spPr>
        <p:txBody>
          <a:bodyPr wrap="square" lIns="0" tIns="0" rIns="0" bIns="0" rtlCol="0"/>
          <a:lstStyle/>
          <a:p>
            <a:endParaRPr sz="1630"/>
          </a:p>
        </p:txBody>
      </p:sp>
      <p:sp>
        <p:nvSpPr>
          <p:cNvPr id="189" name="object 189"/>
          <p:cNvSpPr/>
          <p:nvPr/>
        </p:nvSpPr>
        <p:spPr>
          <a:xfrm>
            <a:off x="9815389" y="5701720"/>
            <a:ext cx="8061" cy="8637"/>
          </a:xfrm>
          <a:custGeom>
            <a:avLst/>
            <a:gdLst/>
            <a:ahLst/>
            <a:cxnLst/>
            <a:rect l="l" t="t" r="r" b="b"/>
            <a:pathLst>
              <a:path w="8890" h="9525">
                <a:moveTo>
                  <a:pt x="2102" y="2717"/>
                </a:moveTo>
                <a:lnTo>
                  <a:pt x="1506" y="2971"/>
                </a:lnTo>
                <a:lnTo>
                  <a:pt x="1226" y="3657"/>
                </a:lnTo>
                <a:lnTo>
                  <a:pt x="16" y="6819"/>
                </a:lnTo>
                <a:lnTo>
                  <a:pt x="0" y="7416"/>
                </a:lnTo>
                <a:lnTo>
                  <a:pt x="578" y="8585"/>
                </a:lnTo>
                <a:lnTo>
                  <a:pt x="1125" y="8966"/>
                </a:lnTo>
                <a:lnTo>
                  <a:pt x="1772" y="8966"/>
                </a:lnTo>
                <a:lnTo>
                  <a:pt x="2509" y="7848"/>
                </a:lnTo>
                <a:lnTo>
                  <a:pt x="1315" y="7848"/>
                </a:lnTo>
                <a:lnTo>
                  <a:pt x="1175" y="6819"/>
                </a:lnTo>
                <a:lnTo>
                  <a:pt x="1836" y="4610"/>
                </a:lnTo>
                <a:lnTo>
                  <a:pt x="2356" y="3314"/>
                </a:lnTo>
                <a:lnTo>
                  <a:pt x="2102" y="2717"/>
                </a:lnTo>
                <a:close/>
              </a:path>
              <a:path w="8890" h="9525">
                <a:moveTo>
                  <a:pt x="8059" y="0"/>
                </a:moveTo>
                <a:lnTo>
                  <a:pt x="6293" y="190"/>
                </a:lnTo>
                <a:lnTo>
                  <a:pt x="1683" y="7416"/>
                </a:lnTo>
                <a:lnTo>
                  <a:pt x="1315" y="7848"/>
                </a:lnTo>
                <a:lnTo>
                  <a:pt x="2509" y="7848"/>
                </a:lnTo>
                <a:lnTo>
                  <a:pt x="6840" y="1054"/>
                </a:lnTo>
                <a:lnTo>
                  <a:pt x="8160" y="914"/>
                </a:lnTo>
                <a:lnTo>
                  <a:pt x="8567" y="406"/>
                </a:lnTo>
                <a:lnTo>
                  <a:pt x="8338" y="63"/>
                </a:lnTo>
                <a:lnTo>
                  <a:pt x="8059" y="0"/>
                </a:lnTo>
                <a:close/>
              </a:path>
            </a:pathLst>
          </a:custGeom>
          <a:solidFill>
            <a:srgbClr val="1E286A"/>
          </a:solidFill>
        </p:spPr>
        <p:txBody>
          <a:bodyPr wrap="square" lIns="0" tIns="0" rIns="0" bIns="0" rtlCol="0"/>
          <a:lstStyle/>
          <a:p>
            <a:endParaRPr sz="1630"/>
          </a:p>
        </p:txBody>
      </p:sp>
      <p:sp>
        <p:nvSpPr>
          <p:cNvPr id="190" name="object 190"/>
          <p:cNvSpPr/>
          <p:nvPr/>
        </p:nvSpPr>
        <p:spPr>
          <a:xfrm>
            <a:off x="9713285" y="5679112"/>
            <a:ext cx="126680" cy="123801"/>
          </a:xfrm>
          <a:custGeom>
            <a:avLst/>
            <a:gdLst/>
            <a:ahLst/>
            <a:cxnLst/>
            <a:rect l="l" t="t" r="r" b="b"/>
            <a:pathLst>
              <a:path w="139700" h="136525">
                <a:moveTo>
                  <a:pt x="122352" y="18554"/>
                </a:moveTo>
                <a:lnTo>
                  <a:pt x="116763" y="18554"/>
                </a:lnTo>
                <a:lnTo>
                  <a:pt x="120472" y="18630"/>
                </a:lnTo>
                <a:lnTo>
                  <a:pt x="121513" y="18884"/>
                </a:lnTo>
                <a:lnTo>
                  <a:pt x="121381" y="19100"/>
                </a:lnTo>
                <a:lnTo>
                  <a:pt x="121314" y="19659"/>
                </a:lnTo>
                <a:lnTo>
                  <a:pt x="121411" y="20154"/>
                </a:lnTo>
                <a:lnTo>
                  <a:pt x="124828" y="21983"/>
                </a:lnTo>
                <a:lnTo>
                  <a:pt x="126149" y="23545"/>
                </a:lnTo>
                <a:lnTo>
                  <a:pt x="128655" y="37972"/>
                </a:lnTo>
                <a:lnTo>
                  <a:pt x="132126" y="69346"/>
                </a:lnTo>
                <a:lnTo>
                  <a:pt x="135655" y="105900"/>
                </a:lnTo>
                <a:lnTo>
                  <a:pt x="138341" y="135864"/>
                </a:lnTo>
                <a:lnTo>
                  <a:pt x="138709" y="136207"/>
                </a:lnTo>
                <a:lnTo>
                  <a:pt x="139090" y="135801"/>
                </a:lnTo>
                <a:lnTo>
                  <a:pt x="133853" y="79049"/>
                </a:lnTo>
                <a:lnTo>
                  <a:pt x="126720" y="23050"/>
                </a:lnTo>
                <a:lnTo>
                  <a:pt x="122085" y="19659"/>
                </a:lnTo>
                <a:lnTo>
                  <a:pt x="122045" y="19380"/>
                </a:lnTo>
                <a:lnTo>
                  <a:pt x="122277" y="19113"/>
                </a:lnTo>
                <a:lnTo>
                  <a:pt x="122352" y="18554"/>
                </a:lnTo>
                <a:close/>
              </a:path>
              <a:path w="139700" h="136525">
                <a:moveTo>
                  <a:pt x="126" y="0"/>
                </a:moveTo>
                <a:lnTo>
                  <a:pt x="53581" y="18186"/>
                </a:lnTo>
                <a:lnTo>
                  <a:pt x="84734" y="18694"/>
                </a:lnTo>
                <a:lnTo>
                  <a:pt x="90893" y="18694"/>
                </a:lnTo>
                <a:lnTo>
                  <a:pt x="122352" y="18554"/>
                </a:lnTo>
                <a:lnTo>
                  <a:pt x="122085" y="17983"/>
                </a:lnTo>
                <a:lnTo>
                  <a:pt x="121644" y="17945"/>
                </a:lnTo>
                <a:lnTo>
                  <a:pt x="90868" y="17945"/>
                </a:lnTo>
                <a:lnTo>
                  <a:pt x="69575" y="17843"/>
                </a:lnTo>
                <a:lnTo>
                  <a:pt x="29878" y="15230"/>
                </a:lnTo>
                <a:lnTo>
                  <a:pt x="647" y="127"/>
                </a:lnTo>
                <a:lnTo>
                  <a:pt x="126" y="0"/>
                </a:lnTo>
                <a:close/>
              </a:path>
              <a:path w="139700" h="136525">
                <a:moveTo>
                  <a:pt x="120027" y="17805"/>
                </a:moveTo>
                <a:lnTo>
                  <a:pt x="109410" y="17805"/>
                </a:lnTo>
                <a:lnTo>
                  <a:pt x="90868" y="17945"/>
                </a:lnTo>
                <a:lnTo>
                  <a:pt x="121644" y="17945"/>
                </a:lnTo>
                <a:lnTo>
                  <a:pt x="120027" y="17805"/>
                </a:lnTo>
                <a:close/>
              </a:path>
            </a:pathLst>
          </a:custGeom>
          <a:solidFill>
            <a:srgbClr val="1E286A"/>
          </a:solidFill>
        </p:spPr>
        <p:txBody>
          <a:bodyPr wrap="square" lIns="0" tIns="0" rIns="0" bIns="0" rtlCol="0"/>
          <a:lstStyle/>
          <a:p>
            <a:endParaRPr sz="1630"/>
          </a:p>
        </p:txBody>
      </p:sp>
      <p:sp>
        <p:nvSpPr>
          <p:cNvPr id="191" name="object 191"/>
          <p:cNvSpPr/>
          <p:nvPr/>
        </p:nvSpPr>
        <p:spPr>
          <a:xfrm>
            <a:off x="9830914" y="5803365"/>
            <a:ext cx="30518" cy="4607"/>
          </a:xfrm>
          <a:custGeom>
            <a:avLst/>
            <a:gdLst/>
            <a:ahLst/>
            <a:cxnLst/>
            <a:rect l="l" t="t" r="r" b="b"/>
            <a:pathLst>
              <a:path w="33654" h="5079">
                <a:moveTo>
                  <a:pt x="32715" y="0"/>
                </a:moveTo>
                <a:lnTo>
                  <a:pt x="330" y="3924"/>
                </a:lnTo>
                <a:lnTo>
                  <a:pt x="0" y="4330"/>
                </a:lnTo>
                <a:lnTo>
                  <a:pt x="380" y="4673"/>
                </a:lnTo>
                <a:lnTo>
                  <a:pt x="32791" y="749"/>
                </a:lnTo>
                <a:lnTo>
                  <a:pt x="33121" y="330"/>
                </a:lnTo>
                <a:lnTo>
                  <a:pt x="32715" y="0"/>
                </a:lnTo>
                <a:close/>
              </a:path>
            </a:pathLst>
          </a:custGeom>
          <a:solidFill>
            <a:srgbClr val="1E286A"/>
          </a:solidFill>
        </p:spPr>
        <p:txBody>
          <a:bodyPr wrap="square" lIns="0" tIns="0" rIns="0" bIns="0" rtlCol="0"/>
          <a:lstStyle/>
          <a:p>
            <a:endParaRPr sz="1630"/>
          </a:p>
        </p:txBody>
      </p:sp>
      <p:sp>
        <p:nvSpPr>
          <p:cNvPr id="192" name="object 192"/>
          <p:cNvSpPr/>
          <p:nvPr/>
        </p:nvSpPr>
        <p:spPr>
          <a:xfrm>
            <a:off x="9792012" y="5632352"/>
            <a:ext cx="85221" cy="47216"/>
          </a:xfrm>
          <a:custGeom>
            <a:avLst/>
            <a:gdLst/>
            <a:ahLst/>
            <a:cxnLst/>
            <a:rect l="l" t="t" r="r" b="b"/>
            <a:pathLst>
              <a:path w="93979" h="52070">
                <a:moveTo>
                  <a:pt x="4038" y="32372"/>
                </a:moveTo>
                <a:lnTo>
                  <a:pt x="787" y="34353"/>
                </a:lnTo>
                <a:lnTo>
                  <a:pt x="0" y="37566"/>
                </a:lnTo>
                <a:lnTo>
                  <a:pt x="57848" y="51625"/>
                </a:lnTo>
                <a:lnTo>
                  <a:pt x="62723" y="44830"/>
                </a:lnTo>
                <a:lnTo>
                  <a:pt x="55333" y="44830"/>
                </a:lnTo>
                <a:lnTo>
                  <a:pt x="4038" y="32372"/>
                </a:lnTo>
                <a:close/>
              </a:path>
              <a:path w="93979" h="52070">
                <a:moveTo>
                  <a:pt x="90804" y="0"/>
                </a:moveTo>
                <a:lnTo>
                  <a:pt x="87045" y="622"/>
                </a:lnTo>
                <a:lnTo>
                  <a:pt x="55333" y="44830"/>
                </a:lnTo>
                <a:lnTo>
                  <a:pt x="62723" y="44830"/>
                </a:lnTo>
                <a:lnTo>
                  <a:pt x="93497" y="1943"/>
                </a:lnTo>
                <a:lnTo>
                  <a:pt x="90804" y="0"/>
                </a:lnTo>
                <a:close/>
              </a:path>
            </a:pathLst>
          </a:custGeom>
          <a:solidFill>
            <a:srgbClr val="2B160F"/>
          </a:solidFill>
        </p:spPr>
        <p:txBody>
          <a:bodyPr wrap="square" lIns="0" tIns="0" rIns="0" bIns="0" rtlCol="0"/>
          <a:lstStyle/>
          <a:p>
            <a:endParaRPr sz="1630"/>
          </a:p>
        </p:txBody>
      </p:sp>
      <p:sp>
        <p:nvSpPr>
          <p:cNvPr id="193" name="object 193"/>
          <p:cNvSpPr/>
          <p:nvPr/>
        </p:nvSpPr>
        <p:spPr>
          <a:xfrm>
            <a:off x="9782736" y="5544076"/>
            <a:ext cx="9789" cy="5758"/>
          </a:xfrm>
          <a:custGeom>
            <a:avLst/>
            <a:gdLst/>
            <a:ahLst/>
            <a:cxnLst/>
            <a:rect l="l" t="t" r="r" b="b"/>
            <a:pathLst>
              <a:path w="10795" h="6350">
                <a:moveTo>
                  <a:pt x="7531" y="0"/>
                </a:moveTo>
                <a:lnTo>
                  <a:pt x="609" y="12"/>
                </a:lnTo>
                <a:lnTo>
                  <a:pt x="0" y="50"/>
                </a:lnTo>
                <a:lnTo>
                  <a:pt x="698" y="4165"/>
                </a:lnTo>
                <a:lnTo>
                  <a:pt x="2247" y="5854"/>
                </a:lnTo>
                <a:lnTo>
                  <a:pt x="5016" y="5854"/>
                </a:lnTo>
                <a:lnTo>
                  <a:pt x="6210" y="5029"/>
                </a:lnTo>
                <a:lnTo>
                  <a:pt x="7162" y="3619"/>
                </a:lnTo>
                <a:lnTo>
                  <a:pt x="10452" y="1866"/>
                </a:lnTo>
                <a:lnTo>
                  <a:pt x="7531" y="0"/>
                </a:lnTo>
                <a:close/>
              </a:path>
            </a:pathLst>
          </a:custGeom>
          <a:solidFill>
            <a:srgbClr val="D45E47"/>
          </a:solidFill>
        </p:spPr>
        <p:txBody>
          <a:bodyPr wrap="square" lIns="0" tIns="0" rIns="0" bIns="0" rtlCol="0"/>
          <a:lstStyle/>
          <a:p>
            <a:endParaRPr sz="1630"/>
          </a:p>
        </p:txBody>
      </p:sp>
      <p:sp>
        <p:nvSpPr>
          <p:cNvPr id="194" name="object 194"/>
          <p:cNvSpPr/>
          <p:nvPr/>
        </p:nvSpPr>
        <p:spPr>
          <a:xfrm>
            <a:off x="9782368" y="5543983"/>
            <a:ext cx="6910" cy="4031"/>
          </a:xfrm>
          <a:custGeom>
            <a:avLst/>
            <a:gdLst/>
            <a:ahLst/>
            <a:cxnLst/>
            <a:rect l="l" t="t" r="r" b="b"/>
            <a:pathLst>
              <a:path w="7620" h="4445">
                <a:moveTo>
                  <a:pt x="25" y="0"/>
                </a:moveTo>
                <a:lnTo>
                  <a:pt x="0" y="368"/>
                </a:lnTo>
                <a:lnTo>
                  <a:pt x="1701" y="2171"/>
                </a:lnTo>
                <a:lnTo>
                  <a:pt x="7315" y="3911"/>
                </a:lnTo>
                <a:lnTo>
                  <a:pt x="7569" y="3721"/>
                </a:lnTo>
                <a:lnTo>
                  <a:pt x="7391" y="3390"/>
                </a:lnTo>
                <a:lnTo>
                  <a:pt x="2032" y="1714"/>
                </a:lnTo>
                <a:lnTo>
                  <a:pt x="406" y="25"/>
                </a:lnTo>
                <a:lnTo>
                  <a:pt x="25" y="0"/>
                </a:lnTo>
                <a:close/>
              </a:path>
            </a:pathLst>
          </a:custGeom>
          <a:solidFill>
            <a:srgbClr val="2B160F"/>
          </a:solidFill>
        </p:spPr>
        <p:txBody>
          <a:bodyPr wrap="square" lIns="0" tIns="0" rIns="0" bIns="0" rtlCol="0"/>
          <a:lstStyle/>
          <a:p>
            <a:endParaRPr sz="1630"/>
          </a:p>
        </p:txBody>
      </p:sp>
      <p:sp>
        <p:nvSpPr>
          <p:cNvPr id="195" name="object 195"/>
          <p:cNvSpPr/>
          <p:nvPr/>
        </p:nvSpPr>
        <p:spPr>
          <a:xfrm>
            <a:off x="9763423" y="5526768"/>
            <a:ext cx="9213" cy="9213"/>
          </a:xfrm>
          <a:custGeom>
            <a:avLst/>
            <a:gdLst/>
            <a:ahLst/>
            <a:cxnLst/>
            <a:rect l="l" t="t" r="r" b="b"/>
            <a:pathLst>
              <a:path w="10159" h="10160">
                <a:moveTo>
                  <a:pt x="7797" y="0"/>
                </a:moveTo>
                <a:lnTo>
                  <a:pt x="2247" y="0"/>
                </a:lnTo>
                <a:lnTo>
                  <a:pt x="0" y="2247"/>
                </a:lnTo>
                <a:lnTo>
                  <a:pt x="0" y="7797"/>
                </a:lnTo>
                <a:lnTo>
                  <a:pt x="2247" y="10045"/>
                </a:lnTo>
                <a:lnTo>
                  <a:pt x="7797" y="10045"/>
                </a:lnTo>
                <a:lnTo>
                  <a:pt x="10045" y="7797"/>
                </a:lnTo>
                <a:lnTo>
                  <a:pt x="10045" y="2247"/>
                </a:lnTo>
                <a:lnTo>
                  <a:pt x="7797" y="0"/>
                </a:lnTo>
                <a:close/>
              </a:path>
            </a:pathLst>
          </a:custGeom>
          <a:solidFill>
            <a:srgbClr val="EE7B5F"/>
          </a:solidFill>
        </p:spPr>
        <p:txBody>
          <a:bodyPr wrap="square" lIns="0" tIns="0" rIns="0" bIns="0" rtlCol="0"/>
          <a:lstStyle/>
          <a:p>
            <a:endParaRPr sz="1630"/>
          </a:p>
        </p:txBody>
      </p:sp>
      <p:sp>
        <p:nvSpPr>
          <p:cNvPr id="196" name="object 196"/>
          <p:cNvSpPr/>
          <p:nvPr/>
        </p:nvSpPr>
        <p:spPr>
          <a:xfrm>
            <a:off x="9765527" y="5528795"/>
            <a:ext cx="5182" cy="5182"/>
          </a:xfrm>
          <a:custGeom>
            <a:avLst/>
            <a:gdLst/>
            <a:ahLst/>
            <a:cxnLst/>
            <a:rect l="l" t="t" r="r" b="b"/>
            <a:pathLst>
              <a:path w="5715" h="5714">
                <a:moveTo>
                  <a:pt x="4432" y="2209"/>
                </a:moveTo>
                <a:lnTo>
                  <a:pt x="3987" y="2209"/>
                </a:lnTo>
                <a:lnTo>
                  <a:pt x="3657" y="2311"/>
                </a:lnTo>
                <a:lnTo>
                  <a:pt x="2819" y="2870"/>
                </a:lnTo>
                <a:lnTo>
                  <a:pt x="2603" y="3276"/>
                </a:lnTo>
                <a:lnTo>
                  <a:pt x="2517" y="3657"/>
                </a:lnTo>
                <a:lnTo>
                  <a:pt x="2644" y="4584"/>
                </a:lnTo>
                <a:lnTo>
                  <a:pt x="2768" y="4991"/>
                </a:lnTo>
                <a:lnTo>
                  <a:pt x="3644" y="5372"/>
                </a:lnTo>
                <a:lnTo>
                  <a:pt x="3771" y="5397"/>
                </a:lnTo>
                <a:lnTo>
                  <a:pt x="4076" y="5194"/>
                </a:lnTo>
                <a:lnTo>
                  <a:pt x="3898" y="4762"/>
                </a:lnTo>
                <a:lnTo>
                  <a:pt x="3479" y="4584"/>
                </a:lnTo>
                <a:lnTo>
                  <a:pt x="3274" y="4368"/>
                </a:lnTo>
                <a:lnTo>
                  <a:pt x="3378" y="3276"/>
                </a:lnTo>
                <a:lnTo>
                  <a:pt x="3911" y="2933"/>
                </a:lnTo>
                <a:lnTo>
                  <a:pt x="4127" y="2870"/>
                </a:lnTo>
                <a:lnTo>
                  <a:pt x="5298" y="2870"/>
                </a:lnTo>
                <a:lnTo>
                  <a:pt x="5364" y="2235"/>
                </a:lnTo>
                <a:lnTo>
                  <a:pt x="4648" y="2235"/>
                </a:lnTo>
                <a:lnTo>
                  <a:pt x="4432" y="2209"/>
                </a:lnTo>
                <a:close/>
              </a:path>
              <a:path w="5715" h="5714">
                <a:moveTo>
                  <a:pt x="5298" y="2870"/>
                </a:moveTo>
                <a:lnTo>
                  <a:pt x="4533" y="2870"/>
                </a:lnTo>
                <a:lnTo>
                  <a:pt x="4724" y="2908"/>
                </a:lnTo>
                <a:lnTo>
                  <a:pt x="4902" y="3009"/>
                </a:lnTo>
                <a:lnTo>
                  <a:pt x="5232" y="2997"/>
                </a:lnTo>
                <a:close/>
              </a:path>
              <a:path w="5715" h="5714">
                <a:moveTo>
                  <a:pt x="4626" y="660"/>
                </a:moveTo>
                <a:lnTo>
                  <a:pt x="2565" y="660"/>
                </a:lnTo>
                <a:lnTo>
                  <a:pt x="3086" y="774"/>
                </a:lnTo>
                <a:lnTo>
                  <a:pt x="3721" y="977"/>
                </a:lnTo>
                <a:lnTo>
                  <a:pt x="4406" y="1447"/>
                </a:lnTo>
                <a:lnTo>
                  <a:pt x="4648" y="2235"/>
                </a:lnTo>
                <a:lnTo>
                  <a:pt x="5364" y="2235"/>
                </a:lnTo>
                <a:lnTo>
                  <a:pt x="5281" y="1447"/>
                </a:lnTo>
                <a:lnTo>
                  <a:pt x="4626" y="660"/>
                </a:lnTo>
                <a:close/>
              </a:path>
              <a:path w="5715" h="5714">
                <a:moveTo>
                  <a:pt x="2603" y="0"/>
                </a:moveTo>
                <a:lnTo>
                  <a:pt x="1346" y="0"/>
                </a:lnTo>
                <a:lnTo>
                  <a:pt x="482" y="406"/>
                </a:lnTo>
                <a:lnTo>
                  <a:pt x="118" y="889"/>
                </a:lnTo>
                <a:lnTo>
                  <a:pt x="0" y="1600"/>
                </a:lnTo>
                <a:lnTo>
                  <a:pt x="457" y="1524"/>
                </a:lnTo>
                <a:lnTo>
                  <a:pt x="939" y="889"/>
                </a:lnTo>
                <a:lnTo>
                  <a:pt x="1638" y="660"/>
                </a:lnTo>
                <a:lnTo>
                  <a:pt x="4626" y="660"/>
                </a:lnTo>
                <a:lnTo>
                  <a:pt x="2933" y="50"/>
                </a:lnTo>
                <a:lnTo>
                  <a:pt x="2603" y="0"/>
                </a:lnTo>
                <a:close/>
              </a:path>
            </a:pathLst>
          </a:custGeom>
          <a:solidFill>
            <a:srgbClr val="D45A45"/>
          </a:solidFill>
        </p:spPr>
        <p:txBody>
          <a:bodyPr wrap="square" lIns="0" tIns="0" rIns="0" bIns="0" rtlCol="0"/>
          <a:lstStyle/>
          <a:p>
            <a:endParaRPr sz="1630"/>
          </a:p>
        </p:txBody>
      </p:sp>
      <p:sp>
        <p:nvSpPr>
          <p:cNvPr id="197" name="object 197"/>
          <p:cNvSpPr/>
          <p:nvPr/>
        </p:nvSpPr>
        <p:spPr>
          <a:xfrm>
            <a:off x="9738571" y="5500182"/>
            <a:ext cx="30518" cy="30518"/>
          </a:xfrm>
          <a:custGeom>
            <a:avLst/>
            <a:gdLst/>
            <a:ahLst/>
            <a:cxnLst/>
            <a:rect l="l" t="t" r="r" b="b"/>
            <a:pathLst>
              <a:path w="33654" h="33654">
                <a:moveTo>
                  <a:pt x="26060" y="0"/>
                </a:moveTo>
                <a:lnTo>
                  <a:pt x="7518" y="0"/>
                </a:lnTo>
                <a:lnTo>
                  <a:pt x="0" y="7518"/>
                </a:lnTo>
                <a:lnTo>
                  <a:pt x="0" y="26060"/>
                </a:lnTo>
                <a:lnTo>
                  <a:pt x="7518" y="33578"/>
                </a:lnTo>
                <a:lnTo>
                  <a:pt x="26060" y="33578"/>
                </a:lnTo>
                <a:lnTo>
                  <a:pt x="33578" y="26060"/>
                </a:lnTo>
                <a:lnTo>
                  <a:pt x="33578" y="7518"/>
                </a:lnTo>
                <a:lnTo>
                  <a:pt x="26060" y="0"/>
                </a:lnTo>
                <a:close/>
              </a:path>
            </a:pathLst>
          </a:custGeom>
          <a:solidFill>
            <a:srgbClr val="2B160F"/>
          </a:solidFill>
        </p:spPr>
        <p:txBody>
          <a:bodyPr wrap="square" lIns="0" tIns="0" rIns="0" bIns="0" rtlCol="0"/>
          <a:lstStyle/>
          <a:p>
            <a:endParaRPr sz="1630"/>
          </a:p>
        </p:txBody>
      </p:sp>
      <p:sp>
        <p:nvSpPr>
          <p:cNvPr id="198" name="object 198"/>
          <p:cNvSpPr/>
          <p:nvPr/>
        </p:nvSpPr>
        <p:spPr>
          <a:xfrm>
            <a:off x="8650352" y="5404712"/>
            <a:ext cx="216508" cy="109406"/>
          </a:xfrm>
          <a:custGeom>
            <a:avLst/>
            <a:gdLst/>
            <a:ahLst/>
            <a:cxnLst/>
            <a:rect l="l" t="t" r="r" b="b"/>
            <a:pathLst>
              <a:path w="238759" h="120650">
                <a:moveTo>
                  <a:pt x="45618" y="0"/>
                </a:moveTo>
                <a:lnTo>
                  <a:pt x="0" y="19418"/>
                </a:lnTo>
                <a:lnTo>
                  <a:pt x="112598" y="120548"/>
                </a:lnTo>
                <a:lnTo>
                  <a:pt x="238366" y="58318"/>
                </a:lnTo>
                <a:lnTo>
                  <a:pt x="45618" y="0"/>
                </a:lnTo>
                <a:close/>
              </a:path>
            </a:pathLst>
          </a:custGeom>
          <a:solidFill>
            <a:srgbClr val="7DAEDE"/>
          </a:solidFill>
        </p:spPr>
        <p:txBody>
          <a:bodyPr wrap="square" lIns="0" tIns="0" rIns="0" bIns="0" rtlCol="0"/>
          <a:lstStyle/>
          <a:p>
            <a:endParaRPr sz="1630"/>
          </a:p>
        </p:txBody>
      </p:sp>
      <p:sp>
        <p:nvSpPr>
          <p:cNvPr id="199" name="object 199"/>
          <p:cNvSpPr/>
          <p:nvPr/>
        </p:nvSpPr>
        <p:spPr>
          <a:xfrm>
            <a:off x="8800583" y="5315457"/>
            <a:ext cx="282727" cy="93283"/>
          </a:xfrm>
          <a:custGeom>
            <a:avLst/>
            <a:gdLst/>
            <a:ahLst/>
            <a:cxnLst/>
            <a:rect l="l" t="t" r="r" b="b"/>
            <a:pathLst>
              <a:path w="311784" h="102870">
                <a:moveTo>
                  <a:pt x="12674" y="0"/>
                </a:moveTo>
                <a:lnTo>
                  <a:pt x="0" y="6743"/>
                </a:lnTo>
                <a:lnTo>
                  <a:pt x="181622" y="102349"/>
                </a:lnTo>
                <a:lnTo>
                  <a:pt x="311480" y="58381"/>
                </a:lnTo>
                <a:lnTo>
                  <a:pt x="12674" y="0"/>
                </a:lnTo>
                <a:close/>
              </a:path>
            </a:pathLst>
          </a:custGeom>
          <a:solidFill>
            <a:srgbClr val="7DAEDE"/>
          </a:solidFill>
        </p:spPr>
        <p:txBody>
          <a:bodyPr wrap="square" lIns="0" tIns="0" rIns="0" bIns="0" rtlCol="0"/>
          <a:lstStyle/>
          <a:p>
            <a:endParaRPr sz="1630"/>
          </a:p>
        </p:txBody>
      </p:sp>
      <p:sp>
        <p:nvSpPr>
          <p:cNvPr id="200" name="object 200"/>
          <p:cNvSpPr/>
          <p:nvPr/>
        </p:nvSpPr>
        <p:spPr>
          <a:xfrm>
            <a:off x="8729049" y="5258826"/>
            <a:ext cx="647796" cy="272938"/>
          </a:xfrm>
          <a:custGeom>
            <a:avLst/>
            <a:gdLst/>
            <a:ahLst/>
            <a:cxnLst/>
            <a:rect l="l" t="t" r="r" b="b"/>
            <a:pathLst>
              <a:path w="714375" h="300989">
                <a:moveTo>
                  <a:pt x="658852" y="0"/>
                </a:moveTo>
                <a:lnTo>
                  <a:pt x="609379" y="11041"/>
                </a:lnTo>
                <a:lnTo>
                  <a:pt x="552982" y="32977"/>
                </a:lnTo>
                <a:lnTo>
                  <a:pt x="514083" y="48992"/>
                </a:lnTo>
                <a:lnTo>
                  <a:pt x="469547" y="67795"/>
                </a:lnTo>
                <a:lnTo>
                  <a:pt x="368044" y="112037"/>
                </a:lnTo>
                <a:lnTo>
                  <a:pt x="257443" y="162249"/>
                </a:lnTo>
                <a:lnTo>
                  <a:pt x="201534" y="188513"/>
                </a:lnTo>
                <a:lnTo>
                  <a:pt x="146714" y="214974"/>
                </a:lnTo>
                <a:lnTo>
                  <a:pt x="94104" y="241199"/>
                </a:lnTo>
                <a:lnTo>
                  <a:pt x="44825" y="266756"/>
                </a:lnTo>
                <a:lnTo>
                  <a:pt x="0" y="291213"/>
                </a:lnTo>
                <a:lnTo>
                  <a:pt x="4843" y="298780"/>
                </a:lnTo>
                <a:lnTo>
                  <a:pt x="35347" y="300822"/>
                </a:lnTo>
                <a:lnTo>
                  <a:pt x="82945" y="297858"/>
                </a:lnTo>
                <a:lnTo>
                  <a:pt x="139068" y="290406"/>
                </a:lnTo>
                <a:lnTo>
                  <a:pt x="195148" y="278983"/>
                </a:lnTo>
                <a:lnTo>
                  <a:pt x="277236" y="250734"/>
                </a:lnTo>
                <a:lnTo>
                  <a:pt x="330463" y="229070"/>
                </a:lnTo>
                <a:lnTo>
                  <a:pt x="387323" y="204709"/>
                </a:lnTo>
                <a:lnTo>
                  <a:pt x="444451" y="179394"/>
                </a:lnTo>
                <a:lnTo>
                  <a:pt x="546049" y="132889"/>
                </a:lnTo>
                <a:lnTo>
                  <a:pt x="608330" y="103520"/>
                </a:lnTo>
                <a:lnTo>
                  <a:pt x="646247" y="80502"/>
                </a:lnTo>
                <a:lnTo>
                  <a:pt x="680377" y="52728"/>
                </a:lnTo>
                <a:lnTo>
                  <a:pt x="713752" y="12728"/>
                </a:lnTo>
                <a:lnTo>
                  <a:pt x="706182" y="5647"/>
                </a:lnTo>
                <a:lnTo>
                  <a:pt x="686958" y="645"/>
                </a:lnTo>
                <a:lnTo>
                  <a:pt x="658852" y="0"/>
                </a:lnTo>
                <a:close/>
              </a:path>
            </a:pathLst>
          </a:custGeom>
          <a:solidFill>
            <a:srgbClr val="9CC3E8"/>
          </a:solidFill>
        </p:spPr>
        <p:txBody>
          <a:bodyPr wrap="square" lIns="0" tIns="0" rIns="0" bIns="0" rtlCol="0"/>
          <a:lstStyle/>
          <a:p>
            <a:endParaRPr sz="1630"/>
          </a:p>
        </p:txBody>
      </p:sp>
      <p:sp>
        <p:nvSpPr>
          <p:cNvPr id="201" name="object 201"/>
          <p:cNvSpPr/>
          <p:nvPr/>
        </p:nvSpPr>
        <p:spPr>
          <a:xfrm>
            <a:off x="8726259" y="5505634"/>
            <a:ext cx="94433" cy="74856"/>
          </a:xfrm>
          <a:custGeom>
            <a:avLst/>
            <a:gdLst/>
            <a:ahLst/>
            <a:cxnLst/>
            <a:rect l="l" t="t" r="r" b="b"/>
            <a:pathLst>
              <a:path w="104140" h="82550">
                <a:moveTo>
                  <a:pt x="103936" y="0"/>
                </a:moveTo>
                <a:lnTo>
                  <a:pt x="36791" y="22085"/>
                </a:lnTo>
                <a:lnTo>
                  <a:pt x="0" y="82359"/>
                </a:lnTo>
                <a:lnTo>
                  <a:pt x="34353" y="74472"/>
                </a:lnTo>
                <a:lnTo>
                  <a:pt x="103936" y="0"/>
                </a:lnTo>
                <a:close/>
              </a:path>
            </a:pathLst>
          </a:custGeom>
          <a:solidFill>
            <a:srgbClr val="7DAEDE"/>
          </a:solidFill>
        </p:spPr>
        <p:txBody>
          <a:bodyPr wrap="square" lIns="0" tIns="0" rIns="0" bIns="0" rtlCol="0"/>
          <a:lstStyle/>
          <a:p>
            <a:endParaRPr sz="1630"/>
          </a:p>
        </p:txBody>
      </p:sp>
      <p:sp>
        <p:nvSpPr>
          <p:cNvPr id="202" name="object 202"/>
          <p:cNvSpPr/>
          <p:nvPr/>
        </p:nvSpPr>
        <p:spPr>
          <a:xfrm>
            <a:off x="9328765" y="5258646"/>
            <a:ext cx="28791" cy="25912"/>
          </a:xfrm>
          <a:custGeom>
            <a:avLst/>
            <a:gdLst/>
            <a:ahLst/>
            <a:cxnLst/>
            <a:rect l="l" t="t" r="r" b="b"/>
            <a:pathLst>
              <a:path w="31750" h="28575">
                <a:moveTo>
                  <a:pt x="16421" y="0"/>
                </a:moveTo>
                <a:lnTo>
                  <a:pt x="13174" y="8129"/>
                </a:lnTo>
                <a:lnTo>
                  <a:pt x="7605" y="15389"/>
                </a:lnTo>
                <a:lnTo>
                  <a:pt x="2338" y="20606"/>
                </a:lnTo>
                <a:lnTo>
                  <a:pt x="0" y="22606"/>
                </a:lnTo>
                <a:lnTo>
                  <a:pt x="10121" y="28155"/>
                </a:lnTo>
                <a:lnTo>
                  <a:pt x="17659" y="22352"/>
                </a:lnTo>
                <a:lnTo>
                  <a:pt x="23904" y="15222"/>
                </a:lnTo>
                <a:lnTo>
                  <a:pt x="28649" y="7980"/>
                </a:lnTo>
                <a:lnTo>
                  <a:pt x="31686" y="1841"/>
                </a:lnTo>
                <a:lnTo>
                  <a:pt x="27178" y="952"/>
                </a:lnTo>
                <a:lnTo>
                  <a:pt x="22059" y="317"/>
                </a:lnTo>
                <a:lnTo>
                  <a:pt x="16421" y="0"/>
                </a:lnTo>
                <a:close/>
              </a:path>
            </a:pathLst>
          </a:custGeom>
          <a:solidFill>
            <a:srgbClr val="7DAEDE"/>
          </a:solidFill>
        </p:spPr>
        <p:txBody>
          <a:bodyPr wrap="square" lIns="0" tIns="0" rIns="0" bIns="0" rtlCol="0"/>
          <a:lstStyle/>
          <a:p>
            <a:endParaRPr sz="1630"/>
          </a:p>
        </p:txBody>
      </p:sp>
      <p:sp>
        <p:nvSpPr>
          <p:cNvPr id="203" name="object 203"/>
          <p:cNvSpPr/>
          <p:nvPr/>
        </p:nvSpPr>
        <p:spPr>
          <a:xfrm>
            <a:off x="9314999" y="5289389"/>
            <a:ext cx="9789" cy="9789"/>
          </a:xfrm>
          <a:custGeom>
            <a:avLst/>
            <a:gdLst/>
            <a:ahLst/>
            <a:cxnLst/>
            <a:rect l="l" t="t" r="r" b="b"/>
            <a:pathLst>
              <a:path w="10795" h="10795">
                <a:moveTo>
                  <a:pt x="6692" y="0"/>
                </a:moveTo>
                <a:lnTo>
                  <a:pt x="1562" y="1282"/>
                </a:lnTo>
                <a:lnTo>
                  <a:pt x="0" y="3873"/>
                </a:lnTo>
                <a:lnTo>
                  <a:pt x="1282" y="9004"/>
                </a:lnTo>
                <a:lnTo>
                  <a:pt x="3873" y="10566"/>
                </a:lnTo>
                <a:lnTo>
                  <a:pt x="9004" y="9283"/>
                </a:lnTo>
                <a:lnTo>
                  <a:pt x="10566" y="6692"/>
                </a:lnTo>
                <a:lnTo>
                  <a:pt x="9296" y="1562"/>
                </a:lnTo>
                <a:lnTo>
                  <a:pt x="6692" y="0"/>
                </a:lnTo>
                <a:close/>
              </a:path>
            </a:pathLst>
          </a:custGeom>
          <a:solidFill>
            <a:srgbClr val="7DAEDE"/>
          </a:solidFill>
        </p:spPr>
        <p:txBody>
          <a:bodyPr wrap="square" lIns="0" tIns="0" rIns="0" bIns="0" rtlCol="0"/>
          <a:lstStyle/>
          <a:p>
            <a:endParaRPr sz="1630"/>
          </a:p>
        </p:txBody>
      </p:sp>
      <p:sp>
        <p:nvSpPr>
          <p:cNvPr id="204" name="object 204"/>
          <p:cNvSpPr/>
          <p:nvPr/>
        </p:nvSpPr>
        <p:spPr>
          <a:xfrm>
            <a:off x="9301782" y="5298370"/>
            <a:ext cx="9789" cy="9789"/>
          </a:xfrm>
          <a:custGeom>
            <a:avLst/>
            <a:gdLst/>
            <a:ahLst/>
            <a:cxnLst/>
            <a:rect l="l" t="t" r="r" b="b"/>
            <a:pathLst>
              <a:path w="10795" h="10795">
                <a:moveTo>
                  <a:pt x="6692" y="0"/>
                </a:moveTo>
                <a:lnTo>
                  <a:pt x="1562" y="1282"/>
                </a:lnTo>
                <a:lnTo>
                  <a:pt x="0" y="3873"/>
                </a:lnTo>
                <a:lnTo>
                  <a:pt x="1282" y="9004"/>
                </a:lnTo>
                <a:lnTo>
                  <a:pt x="3873" y="10566"/>
                </a:lnTo>
                <a:lnTo>
                  <a:pt x="9004" y="9283"/>
                </a:lnTo>
                <a:lnTo>
                  <a:pt x="10566" y="6692"/>
                </a:lnTo>
                <a:lnTo>
                  <a:pt x="9296" y="1562"/>
                </a:lnTo>
                <a:lnTo>
                  <a:pt x="6692" y="0"/>
                </a:lnTo>
                <a:close/>
              </a:path>
            </a:pathLst>
          </a:custGeom>
          <a:solidFill>
            <a:srgbClr val="7DAEDE"/>
          </a:solidFill>
        </p:spPr>
        <p:txBody>
          <a:bodyPr wrap="square" lIns="0" tIns="0" rIns="0" bIns="0" rtlCol="0"/>
          <a:lstStyle/>
          <a:p>
            <a:endParaRPr sz="1630"/>
          </a:p>
        </p:txBody>
      </p:sp>
      <p:sp>
        <p:nvSpPr>
          <p:cNvPr id="205" name="object 205"/>
          <p:cNvSpPr/>
          <p:nvPr/>
        </p:nvSpPr>
        <p:spPr>
          <a:xfrm>
            <a:off x="9288758" y="5305676"/>
            <a:ext cx="9789" cy="9789"/>
          </a:xfrm>
          <a:custGeom>
            <a:avLst/>
            <a:gdLst/>
            <a:ahLst/>
            <a:cxnLst/>
            <a:rect l="l" t="t" r="r" b="b"/>
            <a:pathLst>
              <a:path w="10795" h="10795">
                <a:moveTo>
                  <a:pt x="6692" y="0"/>
                </a:moveTo>
                <a:lnTo>
                  <a:pt x="1562" y="1282"/>
                </a:lnTo>
                <a:lnTo>
                  <a:pt x="0" y="3873"/>
                </a:lnTo>
                <a:lnTo>
                  <a:pt x="1282" y="9004"/>
                </a:lnTo>
                <a:lnTo>
                  <a:pt x="3873" y="10566"/>
                </a:lnTo>
                <a:lnTo>
                  <a:pt x="9004" y="9283"/>
                </a:lnTo>
                <a:lnTo>
                  <a:pt x="10566" y="6692"/>
                </a:lnTo>
                <a:lnTo>
                  <a:pt x="9296" y="1562"/>
                </a:lnTo>
                <a:lnTo>
                  <a:pt x="6692" y="0"/>
                </a:lnTo>
                <a:close/>
              </a:path>
            </a:pathLst>
          </a:custGeom>
          <a:solidFill>
            <a:srgbClr val="7DAEDE"/>
          </a:solidFill>
        </p:spPr>
        <p:txBody>
          <a:bodyPr wrap="square" lIns="0" tIns="0" rIns="0" bIns="0" rtlCol="0"/>
          <a:lstStyle/>
          <a:p>
            <a:endParaRPr sz="1630"/>
          </a:p>
        </p:txBody>
      </p:sp>
      <p:sp>
        <p:nvSpPr>
          <p:cNvPr id="206" name="object 206"/>
          <p:cNvSpPr/>
          <p:nvPr/>
        </p:nvSpPr>
        <p:spPr>
          <a:xfrm>
            <a:off x="9275544" y="5313030"/>
            <a:ext cx="9789" cy="9789"/>
          </a:xfrm>
          <a:custGeom>
            <a:avLst/>
            <a:gdLst/>
            <a:ahLst/>
            <a:cxnLst/>
            <a:rect l="l" t="t" r="r" b="b"/>
            <a:pathLst>
              <a:path w="10795" h="10795">
                <a:moveTo>
                  <a:pt x="6692" y="0"/>
                </a:moveTo>
                <a:lnTo>
                  <a:pt x="1562" y="1282"/>
                </a:lnTo>
                <a:lnTo>
                  <a:pt x="0" y="3873"/>
                </a:lnTo>
                <a:lnTo>
                  <a:pt x="1282" y="9004"/>
                </a:lnTo>
                <a:lnTo>
                  <a:pt x="3873" y="10566"/>
                </a:lnTo>
                <a:lnTo>
                  <a:pt x="9004" y="9296"/>
                </a:lnTo>
                <a:lnTo>
                  <a:pt x="10566" y="6692"/>
                </a:lnTo>
                <a:lnTo>
                  <a:pt x="9296" y="1562"/>
                </a:lnTo>
                <a:lnTo>
                  <a:pt x="6692" y="0"/>
                </a:lnTo>
                <a:close/>
              </a:path>
            </a:pathLst>
          </a:custGeom>
          <a:solidFill>
            <a:srgbClr val="7DAEDE"/>
          </a:solidFill>
        </p:spPr>
        <p:txBody>
          <a:bodyPr wrap="square" lIns="0" tIns="0" rIns="0" bIns="0" rtlCol="0"/>
          <a:lstStyle/>
          <a:p>
            <a:endParaRPr sz="1630"/>
          </a:p>
        </p:txBody>
      </p:sp>
      <p:sp>
        <p:nvSpPr>
          <p:cNvPr id="207" name="object 207"/>
          <p:cNvSpPr/>
          <p:nvPr/>
        </p:nvSpPr>
        <p:spPr>
          <a:xfrm>
            <a:off x="9261539" y="5320479"/>
            <a:ext cx="9789" cy="9789"/>
          </a:xfrm>
          <a:custGeom>
            <a:avLst/>
            <a:gdLst/>
            <a:ahLst/>
            <a:cxnLst/>
            <a:rect l="l" t="t" r="r" b="b"/>
            <a:pathLst>
              <a:path w="10795" h="10795">
                <a:moveTo>
                  <a:pt x="6692" y="0"/>
                </a:moveTo>
                <a:lnTo>
                  <a:pt x="1562" y="1270"/>
                </a:lnTo>
                <a:lnTo>
                  <a:pt x="0" y="3873"/>
                </a:lnTo>
                <a:lnTo>
                  <a:pt x="1282" y="9004"/>
                </a:lnTo>
                <a:lnTo>
                  <a:pt x="3873" y="10566"/>
                </a:lnTo>
                <a:lnTo>
                  <a:pt x="9004" y="9283"/>
                </a:lnTo>
                <a:lnTo>
                  <a:pt x="10566" y="6692"/>
                </a:lnTo>
                <a:lnTo>
                  <a:pt x="9296" y="1562"/>
                </a:lnTo>
                <a:lnTo>
                  <a:pt x="6692" y="0"/>
                </a:lnTo>
                <a:close/>
              </a:path>
            </a:pathLst>
          </a:custGeom>
          <a:solidFill>
            <a:srgbClr val="7DAEDE"/>
          </a:solidFill>
        </p:spPr>
        <p:txBody>
          <a:bodyPr wrap="square" lIns="0" tIns="0" rIns="0" bIns="0" rtlCol="0"/>
          <a:lstStyle/>
          <a:p>
            <a:endParaRPr sz="1630"/>
          </a:p>
        </p:txBody>
      </p:sp>
      <p:sp>
        <p:nvSpPr>
          <p:cNvPr id="208" name="object 208"/>
          <p:cNvSpPr/>
          <p:nvPr/>
        </p:nvSpPr>
        <p:spPr>
          <a:xfrm>
            <a:off x="9245956" y="5327711"/>
            <a:ext cx="9789" cy="9789"/>
          </a:xfrm>
          <a:custGeom>
            <a:avLst/>
            <a:gdLst/>
            <a:ahLst/>
            <a:cxnLst/>
            <a:rect l="l" t="t" r="r" b="b"/>
            <a:pathLst>
              <a:path w="10795" h="10795">
                <a:moveTo>
                  <a:pt x="6692" y="0"/>
                </a:moveTo>
                <a:lnTo>
                  <a:pt x="1562" y="1282"/>
                </a:lnTo>
                <a:lnTo>
                  <a:pt x="0" y="3873"/>
                </a:lnTo>
                <a:lnTo>
                  <a:pt x="1282" y="9004"/>
                </a:lnTo>
                <a:lnTo>
                  <a:pt x="3873" y="10566"/>
                </a:lnTo>
                <a:lnTo>
                  <a:pt x="9004" y="9283"/>
                </a:lnTo>
                <a:lnTo>
                  <a:pt x="10566" y="6692"/>
                </a:lnTo>
                <a:lnTo>
                  <a:pt x="9296" y="1562"/>
                </a:lnTo>
                <a:lnTo>
                  <a:pt x="6692" y="0"/>
                </a:lnTo>
                <a:close/>
              </a:path>
            </a:pathLst>
          </a:custGeom>
          <a:solidFill>
            <a:srgbClr val="7DAEDE"/>
          </a:solidFill>
        </p:spPr>
        <p:txBody>
          <a:bodyPr wrap="square" lIns="0" tIns="0" rIns="0" bIns="0" rtlCol="0"/>
          <a:lstStyle/>
          <a:p>
            <a:endParaRPr sz="1630"/>
          </a:p>
        </p:txBody>
      </p:sp>
      <p:sp>
        <p:nvSpPr>
          <p:cNvPr id="209" name="object 209"/>
          <p:cNvSpPr/>
          <p:nvPr/>
        </p:nvSpPr>
        <p:spPr>
          <a:xfrm>
            <a:off x="9226018" y="5335557"/>
            <a:ext cx="10365" cy="10365"/>
          </a:xfrm>
          <a:custGeom>
            <a:avLst/>
            <a:gdLst/>
            <a:ahLst/>
            <a:cxnLst/>
            <a:rect l="l" t="t" r="r" b="b"/>
            <a:pathLst>
              <a:path w="11429" h="11429">
                <a:moveTo>
                  <a:pt x="5918" y="0"/>
                </a:moveTo>
                <a:lnTo>
                  <a:pt x="1079" y="2159"/>
                </a:lnTo>
                <a:lnTo>
                  <a:pt x="0" y="4978"/>
                </a:lnTo>
                <a:lnTo>
                  <a:pt x="2146" y="9817"/>
                </a:lnTo>
                <a:lnTo>
                  <a:pt x="4978" y="10896"/>
                </a:lnTo>
                <a:lnTo>
                  <a:pt x="9804" y="8750"/>
                </a:lnTo>
                <a:lnTo>
                  <a:pt x="10896" y="5918"/>
                </a:lnTo>
                <a:lnTo>
                  <a:pt x="8737" y="1092"/>
                </a:lnTo>
                <a:lnTo>
                  <a:pt x="5918" y="0"/>
                </a:lnTo>
                <a:close/>
              </a:path>
            </a:pathLst>
          </a:custGeom>
          <a:solidFill>
            <a:srgbClr val="7DAEDE"/>
          </a:solidFill>
        </p:spPr>
        <p:txBody>
          <a:bodyPr wrap="square" lIns="0" tIns="0" rIns="0" bIns="0" rtlCol="0"/>
          <a:lstStyle/>
          <a:p>
            <a:endParaRPr sz="1630"/>
          </a:p>
        </p:txBody>
      </p:sp>
      <p:sp>
        <p:nvSpPr>
          <p:cNvPr id="210" name="object 210"/>
          <p:cNvSpPr/>
          <p:nvPr/>
        </p:nvSpPr>
        <p:spPr>
          <a:xfrm>
            <a:off x="9208712" y="5343217"/>
            <a:ext cx="10365" cy="10365"/>
          </a:xfrm>
          <a:custGeom>
            <a:avLst/>
            <a:gdLst/>
            <a:ahLst/>
            <a:cxnLst/>
            <a:rect l="l" t="t" r="r" b="b"/>
            <a:pathLst>
              <a:path w="11429" h="11429">
                <a:moveTo>
                  <a:pt x="5918" y="0"/>
                </a:moveTo>
                <a:lnTo>
                  <a:pt x="1079" y="2158"/>
                </a:lnTo>
                <a:lnTo>
                  <a:pt x="0" y="4978"/>
                </a:lnTo>
                <a:lnTo>
                  <a:pt x="2146" y="9817"/>
                </a:lnTo>
                <a:lnTo>
                  <a:pt x="4978" y="10896"/>
                </a:lnTo>
                <a:lnTo>
                  <a:pt x="9804" y="8750"/>
                </a:lnTo>
                <a:lnTo>
                  <a:pt x="10896" y="5918"/>
                </a:lnTo>
                <a:lnTo>
                  <a:pt x="8737" y="1092"/>
                </a:lnTo>
                <a:lnTo>
                  <a:pt x="5918" y="0"/>
                </a:lnTo>
                <a:close/>
              </a:path>
            </a:pathLst>
          </a:custGeom>
          <a:solidFill>
            <a:srgbClr val="7DAEDE"/>
          </a:solidFill>
        </p:spPr>
        <p:txBody>
          <a:bodyPr wrap="square" lIns="0" tIns="0" rIns="0" bIns="0" rtlCol="0"/>
          <a:lstStyle/>
          <a:p>
            <a:endParaRPr sz="1630"/>
          </a:p>
        </p:txBody>
      </p:sp>
      <p:sp>
        <p:nvSpPr>
          <p:cNvPr id="211" name="object 211"/>
          <p:cNvSpPr/>
          <p:nvPr/>
        </p:nvSpPr>
        <p:spPr>
          <a:xfrm>
            <a:off x="9193202" y="5349515"/>
            <a:ext cx="10365" cy="10365"/>
          </a:xfrm>
          <a:custGeom>
            <a:avLst/>
            <a:gdLst/>
            <a:ahLst/>
            <a:cxnLst/>
            <a:rect l="l" t="t" r="r" b="b"/>
            <a:pathLst>
              <a:path w="11429" h="11429">
                <a:moveTo>
                  <a:pt x="5918" y="0"/>
                </a:moveTo>
                <a:lnTo>
                  <a:pt x="1079" y="2159"/>
                </a:lnTo>
                <a:lnTo>
                  <a:pt x="0" y="4978"/>
                </a:lnTo>
                <a:lnTo>
                  <a:pt x="2146" y="9817"/>
                </a:lnTo>
                <a:lnTo>
                  <a:pt x="4978" y="10896"/>
                </a:lnTo>
                <a:lnTo>
                  <a:pt x="9804" y="8750"/>
                </a:lnTo>
                <a:lnTo>
                  <a:pt x="10896" y="5918"/>
                </a:lnTo>
                <a:lnTo>
                  <a:pt x="8737" y="1092"/>
                </a:lnTo>
                <a:lnTo>
                  <a:pt x="5918" y="0"/>
                </a:lnTo>
                <a:close/>
              </a:path>
            </a:pathLst>
          </a:custGeom>
          <a:solidFill>
            <a:srgbClr val="7DAEDE"/>
          </a:solidFill>
        </p:spPr>
        <p:txBody>
          <a:bodyPr wrap="square" lIns="0" tIns="0" rIns="0" bIns="0" rtlCol="0"/>
          <a:lstStyle/>
          <a:p>
            <a:endParaRPr sz="1630"/>
          </a:p>
        </p:txBody>
      </p:sp>
      <p:sp>
        <p:nvSpPr>
          <p:cNvPr id="212" name="object 212"/>
          <p:cNvSpPr/>
          <p:nvPr/>
        </p:nvSpPr>
        <p:spPr>
          <a:xfrm>
            <a:off x="9175035" y="5357391"/>
            <a:ext cx="10365" cy="10365"/>
          </a:xfrm>
          <a:custGeom>
            <a:avLst/>
            <a:gdLst/>
            <a:ahLst/>
            <a:cxnLst/>
            <a:rect l="l" t="t" r="r" b="b"/>
            <a:pathLst>
              <a:path w="11429" h="11429">
                <a:moveTo>
                  <a:pt x="5918" y="0"/>
                </a:moveTo>
                <a:lnTo>
                  <a:pt x="1079" y="2146"/>
                </a:lnTo>
                <a:lnTo>
                  <a:pt x="0" y="4978"/>
                </a:lnTo>
                <a:lnTo>
                  <a:pt x="2146" y="9817"/>
                </a:lnTo>
                <a:lnTo>
                  <a:pt x="4978" y="10896"/>
                </a:lnTo>
                <a:lnTo>
                  <a:pt x="9804" y="8750"/>
                </a:lnTo>
                <a:lnTo>
                  <a:pt x="10896" y="5918"/>
                </a:lnTo>
                <a:lnTo>
                  <a:pt x="8737" y="1092"/>
                </a:lnTo>
                <a:lnTo>
                  <a:pt x="5918" y="0"/>
                </a:lnTo>
                <a:close/>
              </a:path>
            </a:pathLst>
          </a:custGeom>
          <a:solidFill>
            <a:srgbClr val="7DAEDE"/>
          </a:solidFill>
        </p:spPr>
        <p:txBody>
          <a:bodyPr wrap="square" lIns="0" tIns="0" rIns="0" bIns="0" rtlCol="0"/>
          <a:lstStyle/>
          <a:p>
            <a:endParaRPr sz="1630"/>
          </a:p>
        </p:txBody>
      </p:sp>
      <p:sp>
        <p:nvSpPr>
          <p:cNvPr id="213" name="object 213"/>
          <p:cNvSpPr/>
          <p:nvPr/>
        </p:nvSpPr>
        <p:spPr>
          <a:xfrm>
            <a:off x="8907261" y="5391460"/>
            <a:ext cx="259694" cy="290788"/>
          </a:xfrm>
          <a:custGeom>
            <a:avLst/>
            <a:gdLst/>
            <a:ahLst/>
            <a:cxnLst/>
            <a:rect l="l" t="t" r="r" b="b"/>
            <a:pathLst>
              <a:path w="286384" h="320675">
                <a:moveTo>
                  <a:pt x="286257" y="0"/>
                </a:moveTo>
                <a:lnTo>
                  <a:pt x="123228" y="72847"/>
                </a:lnTo>
                <a:lnTo>
                  <a:pt x="0" y="320078"/>
                </a:lnTo>
                <a:lnTo>
                  <a:pt x="40957" y="308089"/>
                </a:lnTo>
                <a:lnTo>
                  <a:pt x="286257" y="0"/>
                </a:lnTo>
                <a:close/>
              </a:path>
            </a:pathLst>
          </a:custGeom>
          <a:solidFill>
            <a:srgbClr val="7DAEDE"/>
          </a:solidFill>
        </p:spPr>
        <p:txBody>
          <a:bodyPr wrap="square" lIns="0" tIns="0" rIns="0" bIns="0" rtlCol="0"/>
          <a:lstStyle/>
          <a:p>
            <a:endParaRPr sz="1630"/>
          </a:p>
        </p:txBody>
      </p:sp>
      <p:sp>
        <p:nvSpPr>
          <p:cNvPr id="214" name="object 214"/>
          <p:cNvSpPr/>
          <p:nvPr/>
        </p:nvSpPr>
        <p:spPr>
          <a:xfrm>
            <a:off x="6836043" y="5533110"/>
            <a:ext cx="604610" cy="803843"/>
          </a:xfrm>
          <a:custGeom>
            <a:avLst/>
            <a:gdLst/>
            <a:ahLst/>
            <a:cxnLst/>
            <a:rect l="l" t="t" r="r" b="b"/>
            <a:pathLst>
              <a:path w="666750" h="886459">
                <a:moveTo>
                  <a:pt x="612584" y="0"/>
                </a:moveTo>
                <a:lnTo>
                  <a:pt x="54165" y="0"/>
                </a:lnTo>
                <a:lnTo>
                  <a:pt x="33079" y="4257"/>
                </a:lnTo>
                <a:lnTo>
                  <a:pt x="15862" y="15867"/>
                </a:lnTo>
                <a:lnTo>
                  <a:pt x="4255" y="33084"/>
                </a:lnTo>
                <a:lnTo>
                  <a:pt x="0" y="54165"/>
                </a:lnTo>
                <a:lnTo>
                  <a:pt x="0" y="831761"/>
                </a:lnTo>
                <a:lnTo>
                  <a:pt x="4255" y="852840"/>
                </a:lnTo>
                <a:lnTo>
                  <a:pt x="15862" y="870053"/>
                </a:lnTo>
                <a:lnTo>
                  <a:pt x="33079" y="881658"/>
                </a:lnTo>
                <a:lnTo>
                  <a:pt x="54165" y="885913"/>
                </a:lnTo>
                <a:lnTo>
                  <a:pt x="612584" y="885913"/>
                </a:lnTo>
                <a:lnTo>
                  <a:pt x="633665" y="881658"/>
                </a:lnTo>
                <a:lnTo>
                  <a:pt x="650882" y="870053"/>
                </a:lnTo>
                <a:lnTo>
                  <a:pt x="662492" y="852840"/>
                </a:lnTo>
                <a:lnTo>
                  <a:pt x="666750" y="831761"/>
                </a:lnTo>
                <a:lnTo>
                  <a:pt x="666750" y="54165"/>
                </a:lnTo>
                <a:lnTo>
                  <a:pt x="662492" y="33084"/>
                </a:lnTo>
                <a:lnTo>
                  <a:pt x="650882" y="15867"/>
                </a:lnTo>
                <a:lnTo>
                  <a:pt x="633665" y="4257"/>
                </a:lnTo>
                <a:lnTo>
                  <a:pt x="612584" y="0"/>
                </a:lnTo>
                <a:close/>
              </a:path>
            </a:pathLst>
          </a:custGeom>
          <a:solidFill>
            <a:srgbClr val="1C87B4"/>
          </a:solidFill>
        </p:spPr>
        <p:txBody>
          <a:bodyPr wrap="square" lIns="0" tIns="0" rIns="0" bIns="0" rtlCol="0"/>
          <a:lstStyle/>
          <a:p>
            <a:endParaRPr sz="1630"/>
          </a:p>
        </p:txBody>
      </p:sp>
      <p:sp>
        <p:nvSpPr>
          <p:cNvPr id="215" name="object 215"/>
          <p:cNvSpPr/>
          <p:nvPr/>
        </p:nvSpPr>
        <p:spPr>
          <a:xfrm>
            <a:off x="6859055" y="5533110"/>
            <a:ext cx="604610" cy="803843"/>
          </a:xfrm>
          <a:custGeom>
            <a:avLst/>
            <a:gdLst/>
            <a:ahLst/>
            <a:cxnLst/>
            <a:rect l="l" t="t" r="r" b="b"/>
            <a:pathLst>
              <a:path w="666750" h="886459">
                <a:moveTo>
                  <a:pt x="612584" y="0"/>
                </a:moveTo>
                <a:lnTo>
                  <a:pt x="54165" y="0"/>
                </a:lnTo>
                <a:lnTo>
                  <a:pt x="33079" y="4257"/>
                </a:lnTo>
                <a:lnTo>
                  <a:pt x="15862" y="15867"/>
                </a:lnTo>
                <a:lnTo>
                  <a:pt x="4255" y="33084"/>
                </a:lnTo>
                <a:lnTo>
                  <a:pt x="0" y="54165"/>
                </a:lnTo>
                <a:lnTo>
                  <a:pt x="0" y="831761"/>
                </a:lnTo>
                <a:lnTo>
                  <a:pt x="4255" y="852840"/>
                </a:lnTo>
                <a:lnTo>
                  <a:pt x="15862" y="870053"/>
                </a:lnTo>
                <a:lnTo>
                  <a:pt x="33079" y="881658"/>
                </a:lnTo>
                <a:lnTo>
                  <a:pt x="54165" y="885913"/>
                </a:lnTo>
                <a:lnTo>
                  <a:pt x="612584" y="885913"/>
                </a:lnTo>
                <a:lnTo>
                  <a:pt x="633663" y="881658"/>
                </a:lnTo>
                <a:lnTo>
                  <a:pt x="650876" y="870053"/>
                </a:lnTo>
                <a:lnTo>
                  <a:pt x="662481" y="852840"/>
                </a:lnTo>
                <a:lnTo>
                  <a:pt x="666737" y="831761"/>
                </a:lnTo>
                <a:lnTo>
                  <a:pt x="666737" y="54165"/>
                </a:lnTo>
                <a:lnTo>
                  <a:pt x="662481" y="33084"/>
                </a:lnTo>
                <a:lnTo>
                  <a:pt x="650876" y="15867"/>
                </a:lnTo>
                <a:lnTo>
                  <a:pt x="633663" y="4257"/>
                </a:lnTo>
                <a:lnTo>
                  <a:pt x="612584" y="0"/>
                </a:lnTo>
                <a:close/>
              </a:path>
            </a:pathLst>
          </a:custGeom>
          <a:solidFill>
            <a:srgbClr val="5EBBE0"/>
          </a:solidFill>
        </p:spPr>
        <p:txBody>
          <a:bodyPr wrap="square" lIns="0" tIns="0" rIns="0" bIns="0" rtlCol="0"/>
          <a:lstStyle/>
          <a:p>
            <a:endParaRPr sz="1630"/>
          </a:p>
        </p:txBody>
      </p:sp>
      <p:sp>
        <p:nvSpPr>
          <p:cNvPr id="216" name="object 216"/>
          <p:cNvSpPr/>
          <p:nvPr/>
        </p:nvSpPr>
        <p:spPr>
          <a:xfrm>
            <a:off x="6893989" y="5583254"/>
            <a:ext cx="537239" cy="753747"/>
          </a:xfrm>
          <a:custGeom>
            <a:avLst/>
            <a:gdLst/>
            <a:ahLst/>
            <a:cxnLst/>
            <a:rect l="l" t="t" r="r" b="b"/>
            <a:pathLst>
              <a:path w="592454" h="831215">
                <a:moveTo>
                  <a:pt x="592239" y="0"/>
                </a:moveTo>
                <a:lnTo>
                  <a:pt x="0" y="0"/>
                </a:lnTo>
                <a:lnTo>
                  <a:pt x="0" y="695515"/>
                </a:lnTo>
                <a:lnTo>
                  <a:pt x="6886" y="738217"/>
                </a:lnTo>
                <a:lnTo>
                  <a:pt x="26064" y="775304"/>
                </a:lnTo>
                <a:lnTo>
                  <a:pt x="55308" y="804550"/>
                </a:lnTo>
                <a:lnTo>
                  <a:pt x="92395" y="823730"/>
                </a:lnTo>
                <a:lnTo>
                  <a:pt x="135102" y="830618"/>
                </a:lnTo>
                <a:lnTo>
                  <a:pt x="489026" y="830618"/>
                </a:lnTo>
                <a:lnTo>
                  <a:pt x="471250" y="827049"/>
                </a:lnTo>
                <a:lnTo>
                  <a:pt x="476858" y="816885"/>
                </a:lnTo>
                <a:lnTo>
                  <a:pt x="498325" y="800936"/>
                </a:lnTo>
                <a:lnTo>
                  <a:pt x="528122" y="780014"/>
                </a:lnTo>
                <a:lnTo>
                  <a:pt x="558725" y="754929"/>
                </a:lnTo>
                <a:lnTo>
                  <a:pt x="582606" y="726492"/>
                </a:lnTo>
                <a:lnTo>
                  <a:pt x="592239" y="695515"/>
                </a:lnTo>
                <a:lnTo>
                  <a:pt x="592239" y="0"/>
                </a:lnTo>
                <a:close/>
              </a:path>
            </a:pathLst>
          </a:custGeom>
          <a:solidFill>
            <a:srgbClr val="ECECF7"/>
          </a:solidFill>
        </p:spPr>
        <p:txBody>
          <a:bodyPr wrap="square" lIns="0" tIns="0" rIns="0" bIns="0" rtlCol="0"/>
          <a:lstStyle/>
          <a:p>
            <a:endParaRPr sz="1630"/>
          </a:p>
        </p:txBody>
      </p:sp>
      <p:sp>
        <p:nvSpPr>
          <p:cNvPr id="217" name="object 217"/>
          <p:cNvSpPr/>
          <p:nvPr/>
        </p:nvSpPr>
        <p:spPr>
          <a:xfrm>
            <a:off x="6893980" y="5936459"/>
            <a:ext cx="537054" cy="399998"/>
          </a:xfrm>
          <a:prstGeom prst="rect">
            <a:avLst/>
          </a:prstGeom>
          <a:blipFill>
            <a:blip r:embed="rId29" cstate="print"/>
            <a:stretch>
              <a:fillRect/>
            </a:stretch>
          </a:blipFill>
        </p:spPr>
        <p:txBody>
          <a:bodyPr wrap="square" lIns="0" tIns="0" rIns="0" bIns="0" rtlCol="0"/>
          <a:lstStyle/>
          <a:p>
            <a:endParaRPr sz="1630"/>
          </a:p>
        </p:txBody>
      </p:sp>
      <p:sp>
        <p:nvSpPr>
          <p:cNvPr id="218" name="object 218"/>
          <p:cNvSpPr/>
          <p:nvPr/>
        </p:nvSpPr>
        <p:spPr>
          <a:xfrm>
            <a:off x="6929634" y="6106933"/>
            <a:ext cx="286909" cy="149304"/>
          </a:xfrm>
          <a:prstGeom prst="rect">
            <a:avLst/>
          </a:prstGeom>
          <a:blipFill>
            <a:blip r:embed="rId30" cstate="print"/>
            <a:stretch>
              <a:fillRect/>
            </a:stretch>
          </a:blipFill>
        </p:spPr>
        <p:txBody>
          <a:bodyPr wrap="square" lIns="0" tIns="0" rIns="0" bIns="0" rtlCol="0"/>
          <a:lstStyle/>
          <a:p>
            <a:endParaRPr sz="1630"/>
          </a:p>
        </p:txBody>
      </p:sp>
      <p:sp>
        <p:nvSpPr>
          <p:cNvPr id="219" name="object 219"/>
          <p:cNvSpPr/>
          <p:nvPr/>
        </p:nvSpPr>
        <p:spPr>
          <a:xfrm>
            <a:off x="7080050" y="6223924"/>
            <a:ext cx="273514" cy="0"/>
          </a:xfrm>
          <a:custGeom>
            <a:avLst/>
            <a:gdLst/>
            <a:ahLst/>
            <a:cxnLst/>
            <a:rect l="l" t="t" r="r" b="b"/>
            <a:pathLst>
              <a:path w="301625">
                <a:moveTo>
                  <a:pt x="0" y="0"/>
                </a:moveTo>
                <a:lnTo>
                  <a:pt x="301040" y="0"/>
                </a:lnTo>
              </a:path>
            </a:pathLst>
          </a:custGeom>
          <a:ln w="27038">
            <a:solidFill>
              <a:srgbClr val="2F99CD"/>
            </a:solidFill>
          </a:ln>
        </p:spPr>
        <p:txBody>
          <a:bodyPr wrap="square" lIns="0" tIns="0" rIns="0" bIns="0" rtlCol="0"/>
          <a:lstStyle/>
          <a:p>
            <a:endParaRPr sz="1630"/>
          </a:p>
        </p:txBody>
      </p:sp>
      <p:sp>
        <p:nvSpPr>
          <p:cNvPr id="220" name="object 220"/>
          <p:cNvSpPr/>
          <p:nvPr/>
        </p:nvSpPr>
        <p:spPr>
          <a:xfrm>
            <a:off x="7016495" y="6173784"/>
            <a:ext cx="597700" cy="162957"/>
          </a:xfrm>
          <a:custGeom>
            <a:avLst/>
            <a:gdLst/>
            <a:ahLst/>
            <a:cxnLst/>
            <a:rect l="l" t="t" r="r" b="b"/>
            <a:pathLst>
              <a:path w="659129" h="179704">
                <a:moveTo>
                  <a:pt x="658647" y="0"/>
                </a:moveTo>
                <a:lnTo>
                  <a:pt x="140131" y="0"/>
                </a:lnTo>
                <a:lnTo>
                  <a:pt x="140131" y="39268"/>
                </a:lnTo>
                <a:lnTo>
                  <a:pt x="132987" y="83561"/>
                </a:lnTo>
                <a:lnTo>
                  <a:pt x="113094" y="122028"/>
                </a:lnTo>
                <a:lnTo>
                  <a:pt x="82760" y="152363"/>
                </a:lnTo>
                <a:lnTo>
                  <a:pt x="44292" y="172256"/>
                </a:lnTo>
                <a:lnTo>
                  <a:pt x="0" y="179400"/>
                </a:lnTo>
                <a:lnTo>
                  <a:pt x="518528" y="179400"/>
                </a:lnTo>
                <a:lnTo>
                  <a:pt x="562819" y="172256"/>
                </a:lnTo>
                <a:lnTo>
                  <a:pt x="601284" y="152363"/>
                </a:lnTo>
                <a:lnTo>
                  <a:pt x="631614" y="122028"/>
                </a:lnTo>
                <a:lnTo>
                  <a:pt x="651504" y="83561"/>
                </a:lnTo>
                <a:lnTo>
                  <a:pt x="658647" y="39268"/>
                </a:lnTo>
                <a:lnTo>
                  <a:pt x="658647" y="0"/>
                </a:lnTo>
                <a:close/>
              </a:path>
            </a:pathLst>
          </a:custGeom>
          <a:solidFill>
            <a:srgbClr val="EFF8F9"/>
          </a:solidFill>
        </p:spPr>
        <p:txBody>
          <a:bodyPr wrap="square" lIns="0" tIns="0" rIns="0" bIns="0" rtlCol="0"/>
          <a:lstStyle/>
          <a:p>
            <a:endParaRPr sz="1630"/>
          </a:p>
        </p:txBody>
      </p:sp>
      <p:sp>
        <p:nvSpPr>
          <p:cNvPr id="221" name="object 221"/>
          <p:cNvSpPr/>
          <p:nvPr/>
        </p:nvSpPr>
        <p:spPr>
          <a:xfrm>
            <a:off x="6977517" y="5509719"/>
            <a:ext cx="350098" cy="111708"/>
          </a:xfrm>
          <a:custGeom>
            <a:avLst/>
            <a:gdLst/>
            <a:ahLst/>
            <a:cxnLst/>
            <a:rect l="l" t="t" r="r" b="b"/>
            <a:pathLst>
              <a:path w="386079" h="123189">
                <a:moveTo>
                  <a:pt x="176936" y="0"/>
                </a:moveTo>
                <a:lnTo>
                  <a:pt x="32105" y="0"/>
                </a:lnTo>
                <a:lnTo>
                  <a:pt x="19609" y="2523"/>
                </a:lnTo>
                <a:lnTo>
                  <a:pt x="9404" y="9404"/>
                </a:lnTo>
                <a:lnTo>
                  <a:pt x="2523" y="19609"/>
                </a:lnTo>
                <a:lnTo>
                  <a:pt x="0" y="32105"/>
                </a:lnTo>
                <a:lnTo>
                  <a:pt x="0" y="44551"/>
                </a:lnTo>
                <a:lnTo>
                  <a:pt x="6154" y="75037"/>
                </a:lnTo>
                <a:lnTo>
                  <a:pt x="22937" y="99933"/>
                </a:lnTo>
                <a:lnTo>
                  <a:pt x="47829" y="116717"/>
                </a:lnTo>
                <a:lnTo>
                  <a:pt x="78308" y="122872"/>
                </a:lnTo>
                <a:lnTo>
                  <a:pt x="307492" y="122872"/>
                </a:lnTo>
                <a:lnTo>
                  <a:pt x="337978" y="116717"/>
                </a:lnTo>
                <a:lnTo>
                  <a:pt x="362873" y="99933"/>
                </a:lnTo>
                <a:lnTo>
                  <a:pt x="379658" y="75037"/>
                </a:lnTo>
                <a:lnTo>
                  <a:pt x="385813" y="44551"/>
                </a:lnTo>
                <a:lnTo>
                  <a:pt x="385813" y="32105"/>
                </a:lnTo>
                <a:lnTo>
                  <a:pt x="383289" y="19609"/>
                </a:lnTo>
                <a:lnTo>
                  <a:pt x="380831" y="15963"/>
                </a:lnTo>
                <a:lnTo>
                  <a:pt x="184086" y="15963"/>
                </a:lnTo>
                <a:lnTo>
                  <a:pt x="176936" y="8813"/>
                </a:lnTo>
                <a:lnTo>
                  <a:pt x="176936" y="0"/>
                </a:lnTo>
                <a:close/>
              </a:path>
              <a:path w="386079" h="123189">
                <a:moveTo>
                  <a:pt x="353707" y="0"/>
                </a:moveTo>
                <a:lnTo>
                  <a:pt x="208876" y="0"/>
                </a:lnTo>
                <a:lnTo>
                  <a:pt x="208876" y="8813"/>
                </a:lnTo>
                <a:lnTo>
                  <a:pt x="201726" y="15963"/>
                </a:lnTo>
                <a:lnTo>
                  <a:pt x="380831" y="15963"/>
                </a:lnTo>
                <a:lnTo>
                  <a:pt x="376408" y="9404"/>
                </a:lnTo>
                <a:lnTo>
                  <a:pt x="366203" y="2523"/>
                </a:lnTo>
                <a:lnTo>
                  <a:pt x="353707" y="0"/>
                </a:lnTo>
                <a:close/>
              </a:path>
            </a:pathLst>
          </a:custGeom>
          <a:solidFill>
            <a:srgbClr val="6B9ED5"/>
          </a:solidFill>
        </p:spPr>
        <p:txBody>
          <a:bodyPr wrap="square" lIns="0" tIns="0" rIns="0" bIns="0" rtlCol="0"/>
          <a:lstStyle/>
          <a:p>
            <a:endParaRPr sz="1630"/>
          </a:p>
        </p:txBody>
      </p:sp>
      <p:sp>
        <p:nvSpPr>
          <p:cNvPr id="222" name="object 222"/>
          <p:cNvSpPr/>
          <p:nvPr/>
        </p:nvSpPr>
        <p:spPr>
          <a:xfrm>
            <a:off x="7125702" y="5482977"/>
            <a:ext cx="53551" cy="53551"/>
          </a:xfrm>
          <a:custGeom>
            <a:avLst/>
            <a:gdLst/>
            <a:ahLst/>
            <a:cxnLst/>
            <a:rect l="l" t="t" r="r" b="b"/>
            <a:pathLst>
              <a:path w="59054" h="59054">
                <a:moveTo>
                  <a:pt x="29489" y="0"/>
                </a:moveTo>
                <a:lnTo>
                  <a:pt x="18012" y="2318"/>
                </a:lnTo>
                <a:lnTo>
                  <a:pt x="8639" y="8639"/>
                </a:lnTo>
                <a:lnTo>
                  <a:pt x="2318" y="18012"/>
                </a:lnTo>
                <a:lnTo>
                  <a:pt x="0" y="29489"/>
                </a:lnTo>
                <a:lnTo>
                  <a:pt x="2318" y="40965"/>
                </a:lnTo>
                <a:lnTo>
                  <a:pt x="8639" y="50339"/>
                </a:lnTo>
                <a:lnTo>
                  <a:pt x="18012" y="56660"/>
                </a:lnTo>
                <a:lnTo>
                  <a:pt x="29489" y="58978"/>
                </a:lnTo>
                <a:lnTo>
                  <a:pt x="40965" y="56660"/>
                </a:lnTo>
                <a:lnTo>
                  <a:pt x="50339" y="50339"/>
                </a:lnTo>
                <a:lnTo>
                  <a:pt x="53626" y="45466"/>
                </a:lnTo>
                <a:lnTo>
                  <a:pt x="20662" y="45466"/>
                </a:lnTo>
                <a:lnTo>
                  <a:pt x="13512" y="38315"/>
                </a:lnTo>
                <a:lnTo>
                  <a:pt x="13512" y="20662"/>
                </a:lnTo>
                <a:lnTo>
                  <a:pt x="20662" y="13512"/>
                </a:lnTo>
                <a:lnTo>
                  <a:pt x="53626" y="13512"/>
                </a:lnTo>
                <a:lnTo>
                  <a:pt x="50339" y="8639"/>
                </a:lnTo>
                <a:lnTo>
                  <a:pt x="40965" y="2318"/>
                </a:lnTo>
                <a:lnTo>
                  <a:pt x="29489" y="0"/>
                </a:lnTo>
                <a:close/>
              </a:path>
              <a:path w="59054" h="59054">
                <a:moveTo>
                  <a:pt x="53626" y="13512"/>
                </a:moveTo>
                <a:lnTo>
                  <a:pt x="38315" y="13512"/>
                </a:lnTo>
                <a:lnTo>
                  <a:pt x="45466" y="20662"/>
                </a:lnTo>
                <a:lnTo>
                  <a:pt x="45466" y="38315"/>
                </a:lnTo>
                <a:lnTo>
                  <a:pt x="38315" y="45466"/>
                </a:lnTo>
                <a:lnTo>
                  <a:pt x="53626" y="45466"/>
                </a:lnTo>
                <a:lnTo>
                  <a:pt x="56660" y="40965"/>
                </a:lnTo>
                <a:lnTo>
                  <a:pt x="58978" y="29489"/>
                </a:lnTo>
                <a:lnTo>
                  <a:pt x="56660" y="18012"/>
                </a:lnTo>
                <a:lnTo>
                  <a:pt x="53626" y="13512"/>
                </a:lnTo>
                <a:close/>
              </a:path>
            </a:pathLst>
          </a:custGeom>
          <a:solidFill>
            <a:srgbClr val="6B9ED5"/>
          </a:solidFill>
        </p:spPr>
        <p:txBody>
          <a:bodyPr wrap="square" lIns="0" tIns="0" rIns="0" bIns="0" rtlCol="0"/>
          <a:lstStyle/>
          <a:p>
            <a:endParaRPr sz="1630"/>
          </a:p>
        </p:txBody>
      </p:sp>
      <p:sp>
        <p:nvSpPr>
          <p:cNvPr id="223" name="object 223"/>
          <p:cNvSpPr/>
          <p:nvPr/>
        </p:nvSpPr>
        <p:spPr>
          <a:xfrm>
            <a:off x="6986431" y="5509719"/>
            <a:ext cx="350098" cy="111708"/>
          </a:xfrm>
          <a:custGeom>
            <a:avLst/>
            <a:gdLst/>
            <a:ahLst/>
            <a:cxnLst/>
            <a:rect l="l" t="t" r="r" b="b"/>
            <a:pathLst>
              <a:path w="386079" h="123189">
                <a:moveTo>
                  <a:pt x="176936" y="0"/>
                </a:moveTo>
                <a:lnTo>
                  <a:pt x="32105" y="0"/>
                </a:lnTo>
                <a:lnTo>
                  <a:pt x="19609" y="2523"/>
                </a:lnTo>
                <a:lnTo>
                  <a:pt x="9404" y="9404"/>
                </a:lnTo>
                <a:lnTo>
                  <a:pt x="2523" y="19609"/>
                </a:lnTo>
                <a:lnTo>
                  <a:pt x="0" y="32105"/>
                </a:lnTo>
                <a:lnTo>
                  <a:pt x="0" y="44551"/>
                </a:lnTo>
                <a:lnTo>
                  <a:pt x="6152" y="75037"/>
                </a:lnTo>
                <a:lnTo>
                  <a:pt x="22933" y="99933"/>
                </a:lnTo>
                <a:lnTo>
                  <a:pt x="47823" y="116717"/>
                </a:lnTo>
                <a:lnTo>
                  <a:pt x="78308" y="122872"/>
                </a:lnTo>
                <a:lnTo>
                  <a:pt x="307492" y="122872"/>
                </a:lnTo>
                <a:lnTo>
                  <a:pt x="337978" y="116717"/>
                </a:lnTo>
                <a:lnTo>
                  <a:pt x="362873" y="99933"/>
                </a:lnTo>
                <a:lnTo>
                  <a:pt x="379658" y="75037"/>
                </a:lnTo>
                <a:lnTo>
                  <a:pt x="385813" y="44551"/>
                </a:lnTo>
                <a:lnTo>
                  <a:pt x="385813" y="32105"/>
                </a:lnTo>
                <a:lnTo>
                  <a:pt x="383289" y="19609"/>
                </a:lnTo>
                <a:lnTo>
                  <a:pt x="380831" y="15963"/>
                </a:lnTo>
                <a:lnTo>
                  <a:pt x="184073" y="15963"/>
                </a:lnTo>
                <a:lnTo>
                  <a:pt x="176936" y="8813"/>
                </a:lnTo>
                <a:lnTo>
                  <a:pt x="176936" y="0"/>
                </a:lnTo>
                <a:close/>
              </a:path>
              <a:path w="386079" h="123189">
                <a:moveTo>
                  <a:pt x="353707" y="0"/>
                </a:moveTo>
                <a:lnTo>
                  <a:pt x="208876" y="0"/>
                </a:lnTo>
                <a:lnTo>
                  <a:pt x="208876" y="8813"/>
                </a:lnTo>
                <a:lnTo>
                  <a:pt x="201726" y="15963"/>
                </a:lnTo>
                <a:lnTo>
                  <a:pt x="380831" y="15963"/>
                </a:lnTo>
                <a:lnTo>
                  <a:pt x="376408" y="9404"/>
                </a:lnTo>
                <a:lnTo>
                  <a:pt x="366203" y="2523"/>
                </a:lnTo>
                <a:lnTo>
                  <a:pt x="353707" y="0"/>
                </a:lnTo>
                <a:close/>
              </a:path>
            </a:pathLst>
          </a:custGeom>
          <a:solidFill>
            <a:srgbClr val="9CC3E8"/>
          </a:solidFill>
        </p:spPr>
        <p:txBody>
          <a:bodyPr wrap="square" lIns="0" tIns="0" rIns="0" bIns="0" rtlCol="0"/>
          <a:lstStyle/>
          <a:p>
            <a:endParaRPr sz="1630"/>
          </a:p>
        </p:txBody>
      </p:sp>
      <p:sp>
        <p:nvSpPr>
          <p:cNvPr id="224" name="object 224"/>
          <p:cNvSpPr/>
          <p:nvPr/>
        </p:nvSpPr>
        <p:spPr>
          <a:xfrm>
            <a:off x="7134617" y="5482977"/>
            <a:ext cx="177154" cy="75765"/>
          </a:xfrm>
          <a:prstGeom prst="rect">
            <a:avLst/>
          </a:prstGeom>
          <a:blipFill>
            <a:blip r:embed="rId31" cstate="print"/>
            <a:stretch>
              <a:fillRect/>
            </a:stretch>
          </a:blipFill>
        </p:spPr>
        <p:txBody>
          <a:bodyPr wrap="square" lIns="0" tIns="0" rIns="0" bIns="0" rtlCol="0"/>
          <a:lstStyle/>
          <a:p>
            <a:endParaRPr sz="1630"/>
          </a:p>
        </p:txBody>
      </p:sp>
      <p:sp>
        <p:nvSpPr>
          <p:cNvPr id="225" name="object 225"/>
          <p:cNvSpPr/>
          <p:nvPr/>
        </p:nvSpPr>
        <p:spPr>
          <a:xfrm>
            <a:off x="6929633" y="5656793"/>
            <a:ext cx="286910" cy="149302"/>
          </a:xfrm>
          <a:prstGeom prst="rect">
            <a:avLst/>
          </a:prstGeom>
          <a:blipFill>
            <a:blip r:embed="rId32" cstate="print"/>
            <a:stretch>
              <a:fillRect/>
            </a:stretch>
          </a:blipFill>
        </p:spPr>
        <p:txBody>
          <a:bodyPr wrap="square" lIns="0" tIns="0" rIns="0" bIns="0" rtlCol="0"/>
          <a:lstStyle/>
          <a:p>
            <a:endParaRPr sz="1630"/>
          </a:p>
        </p:txBody>
      </p:sp>
      <p:sp>
        <p:nvSpPr>
          <p:cNvPr id="226" name="object 226"/>
          <p:cNvSpPr/>
          <p:nvPr/>
        </p:nvSpPr>
        <p:spPr>
          <a:xfrm>
            <a:off x="7080050" y="5773782"/>
            <a:ext cx="273514" cy="0"/>
          </a:xfrm>
          <a:custGeom>
            <a:avLst/>
            <a:gdLst/>
            <a:ahLst/>
            <a:cxnLst/>
            <a:rect l="l" t="t" r="r" b="b"/>
            <a:pathLst>
              <a:path w="301625">
                <a:moveTo>
                  <a:pt x="0" y="0"/>
                </a:moveTo>
                <a:lnTo>
                  <a:pt x="301040" y="0"/>
                </a:lnTo>
              </a:path>
            </a:pathLst>
          </a:custGeom>
          <a:ln w="27038">
            <a:solidFill>
              <a:srgbClr val="2F99CD"/>
            </a:solidFill>
          </a:ln>
        </p:spPr>
        <p:txBody>
          <a:bodyPr wrap="square" lIns="0" tIns="0" rIns="0" bIns="0" rtlCol="0"/>
          <a:lstStyle/>
          <a:p>
            <a:endParaRPr sz="1630"/>
          </a:p>
        </p:txBody>
      </p:sp>
      <p:sp>
        <p:nvSpPr>
          <p:cNvPr id="227" name="object 227"/>
          <p:cNvSpPr/>
          <p:nvPr/>
        </p:nvSpPr>
        <p:spPr>
          <a:xfrm>
            <a:off x="6929633" y="5881862"/>
            <a:ext cx="286910" cy="149304"/>
          </a:xfrm>
          <a:prstGeom prst="rect">
            <a:avLst/>
          </a:prstGeom>
          <a:blipFill>
            <a:blip r:embed="rId33" cstate="print"/>
            <a:stretch>
              <a:fillRect/>
            </a:stretch>
          </a:blipFill>
        </p:spPr>
        <p:txBody>
          <a:bodyPr wrap="square" lIns="0" tIns="0" rIns="0" bIns="0" rtlCol="0"/>
          <a:lstStyle/>
          <a:p>
            <a:endParaRPr sz="1630"/>
          </a:p>
        </p:txBody>
      </p:sp>
      <p:sp>
        <p:nvSpPr>
          <p:cNvPr id="228" name="object 228"/>
          <p:cNvSpPr/>
          <p:nvPr/>
        </p:nvSpPr>
        <p:spPr>
          <a:xfrm>
            <a:off x="7080050" y="5998859"/>
            <a:ext cx="273514" cy="0"/>
          </a:xfrm>
          <a:custGeom>
            <a:avLst/>
            <a:gdLst/>
            <a:ahLst/>
            <a:cxnLst/>
            <a:rect l="l" t="t" r="r" b="b"/>
            <a:pathLst>
              <a:path w="301625">
                <a:moveTo>
                  <a:pt x="0" y="0"/>
                </a:moveTo>
                <a:lnTo>
                  <a:pt x="301040" y="0"/>
                </a:lnTo>
              </a:path>
            </a:pathLst>
          </a:custGeom>
          <a:ln w="27025">
            <a:solidFill>
              <a:srgbClr val="2F99CD"/>
            </a:solidFill>
          </a:ln>
        </p:spPr>
        <p:txBody>
          <a:bodyPr wrap="square" lIns="0" tIns="0" rIns="0" bIns="0" rtlCol="0"/>
          <a:lstStyle/>
          <a:p>
            <a:endParaRPr sz="1630"/>
          </a:p>
        </p:txBody>
      </p:sp>
      <p:sp>
        <p:nvSpPr>
          <p:cNvPr id="229" name="object 229"/>
          <p:cNvSpPr txBox="1">
            <a:spLocks noGrp="1"/>
          </p:cNvSpPr>
          <p:nvPr>
            <p:ph type="sldNum" sz="quarter" idx="7"/>
          </p:nvPr>
        </p:nvSpPr>
        <p:spPr>
          <a:xfrm>
            <a:off x="8610600" y="6412230"/>
            <a:ext cx="2743200" cy="253365"/>
          </a:xfrm>
          <a:prstGeom prst="rect">
            <a:avLst/>
          </a:prstGeom>
        </p:spPr>
        <p:txBody>
          <a:bodyPr vert="horz" wrap="square" lIns="0" tIns="86372" rIns="0" bIns="0" rtlCol="0">
            <a:spAutoFit/>
          </a:bodyPr>
          <a:lstStyle/>
          <a:p>
            <a:pPr marL="80010">
              <a:lnSpc>
                <a:spcPct val="100000"/>
              </a:lnSpc>
              <a:spcBef>
                <a:spcPts val="750"/>
              </a:spcBef>
            </a:pPr>
            <a:r>
              <a:rPr sz="1090" spc="10" dirty="0"/>
              <a:t>66</a:t>
            </a:r>
            <a:endParaRPr sz="1090" spc="10" dirty="0"/>
          </a:p>
        </p:txBody>
      </p:sp>
      <p:sp>
        <p:nvSpPr>
          <p:cNvPr id="231" name="object 2"/>
          <p:cNvSpPr/>
          <p:nvPr/>
        </p:nvSpPr>
        <p:spPr>
          <a:xfrm>
            <a:off x="10732135" y="4674870"/>
            <a:ext cx="76200" cy="82550"/>
          </a:xfrm>
          <a:custGeom>
            <a:avLst/>
            <a:gdLst/>
            <a:ahLst/>
            <a:cxnLst/>
            <a:rect l="l" t="t" r="r" b="b"/>
            <a:pathLst>
              <a:path h="80645">
                <a:moveTo>
                  <a:pt x="0" y="0"/>
                </a:moveTo>
                <a:lnTo>
                  <a:pt x="0" y="80441"/>
                </a:lnTo>
              </a:path>
            </a:pathLst>
          </a:custGeom>
          <a:ln w="5473">
            <a:solidFill>
              <a:srgbClr val="595757"/>
            </a:solidFill>
          </a:ln>
        </p:spPr>
        <p:txBody>
          <a:bodyPr wrap="square" lIns="0" tIns="0" rIns="0" bIns="0" rtlCol="0"/>
          <a:p>
            <a:endParaRPr sz="1630"/>
          </a:p>
        </p:txBody>
      </p:sp>
      <p:sp>
        <p:nvSpPr>
          <p:cNvPr id="232" name="object 20"/>
          <p:cNvSpPr txBox="1"/>
          <p:nvPr/>
        </p:nvSpPr>
        <p:spPr>
          <a:xfrm>
            <a:off x="6977380" y="661670"/>
            <a:ext cx="4031615" cy="1485265"/>
          </a:xfrm>
          <a:prstGeom prst="rect">
            <a:avLst/>
          </a:prstGeom>
        </p:spPr>
        <p:txBody>
          <a:bodyPr vert="horz" wrap="square" lIns="0" tIns="11516" rIns="0" bIns="0" rtlCol="0">
            <a:noAutofit/>
          </a:bodyPr>
          <a:p>
            <a:pPr marL="12700">
              <a:lnSpc>
                <a:spcPct val="100000"/>
              </a:lnSpc>
              <a:spcBef>
                <a:spcPts val="100"/>
              </a:spcBef>
            </a:pPr>
            <a:r>
              <a:rPr sz="815" u="heavy" dirty="0">
                <a:solidFill>
                  <a:srgbClr val="5D93CD"/>
                </a:solidFill>
                <a:uFill>
                  <a:solidFill>
                    <a:srgbClr val="0F7CC1"/>
                  </a:solidFill>
                </a:uFill>
                <a:latin typeface="Arial Unicode MS" panose="020B0604020202020204" charset="-122"/>
                <a:cs typeface="Arial Unicode MS" panose="020B0604020202020204" charset="-122"/>
              </a:rPr>
              <a:t>全力推进消防安全</a:t>
            </a:r>
            <a:endParaRPr sz="815">
              <a:latin typeface="Arial Unicode MS" panose="020B0604020202020204" charset="-122"/>
              <a:cs typeface="Arial Unicode MS" panose="020B0604020202020204" charset="-122"/>
            </a:endParaRPr>
          </a:p>
          <a:p>
            <a:pPr marL="12700" marR="5080" algn="just">
              <a:lnSpc>
                <a:spcPct val="167000"/>
              </a:lnSpc>
              <a:spcBef>
                <a:spcPts val="1670"/>
              </a:spcBef>
            </a:pPr>
            <a:r>
              <a:rPr sz="815" spc="15" dirty="0">
                <a:solidFill>
                  <a:srgbClr val="595757"/>
                </a:solidFill>
                <a:latin typeface="Arial Unicode MS" panose="020B0604020202020204" charset="-122"/>
                <a:cs typeface="Arial Unicode MS" panose="020B0604020202020204" charset="-122"/>
              </a:rPr>
              <a:t>星特科技重视消防安全的能力建设与规范管</a:t>
            </a:r>
            <a:r>
              <a:rPr sz="815" dirty="0">
                <a:solidFill>
                  <a:srgbClr val="595757"/>
                </a:solidFill>
                <a:latin typeface="Arial Unicode MS" panose="020B0604020202020204" charset="-122"/>
                <a:cs typeface="Arial Unicode MS" panose="020B0604020202020204" charset="-122"/>
              </a:rPr>
              <a:t>理</a:t>
            </a:r>
            <a:r>
              <a:rPr sz="815" spc="15" dirty="0">
                <a:solidFill>
                  <a:srgbClr val="595757"/>
                </a:solidFill>
                <a:latin typeface="Arial Unicode MS" panose="020B0604020202020204" charset="-122"/>
                <a:cs typeface="Arial Unicode MS" panose="020B0604020202020204" charset="-122"/>
              </a:rPr>
              <a:t>，并搭建消防安全委员会对消防安全进行 </a:t>
            </a:r>
            <a:r>
              <a:rPr sz="815" spc="5" dirty="0">
                <a:solidFill>
                  <a:srgbClr val="595757"/>
                </a:solidFill>
                <a:latin typeface="Arial Unicode MS" panose="020B0604020202020204" charset="-122"/>
                <a:cs typeface="Arial Unicode MS" panose="020B0604020202020204" charset="-122"/>
              </a:rPr>
              <a:t>专项管</a:t>
            </a:r>
            <a:r>
              <a:rPr sz="815" dirty="0">
                <a:solidFill>
                  <a:srgbClr val="595757"/>
                </a:solidFill>
                <a:latin typeface="Arial Unicode MS" panose="020B0604020202020204" charset="-122"/>
                <a:cs typeface="Arial Unicode MS" panose="020B0604020202020204" charset="-122"/>
              </a:rPr>
              <a:t>理。</a:t>
            </a:r>
            <a:r>
              <a:rPr sz="815" spc="-5" dirty="0">
                <a:solidFill>
                  <a:srgbClr val="595757"/>
                </a:solidFill>
                <a:latin typeface="Arial Unicode MS" panose="020B0604020202020204" charset="-122"/>
                <a:cs typeface="Arial Unicode MS" panose="020B0604020202020204" charset="-122"/>
              </a:rPr>
              <a:t>2023年</a:t>
            </a:r>
            <a:r>
              <a:rPr sz="815" spc="5" dirty="0">
                <a:solidFill>
                  <a:srgbClr val="595757"/>
                </a:solidFill>
                <a:latin typeface="Arial Unicode MS" panose="020B0604020202020204" charset="-122"/>
                <a:cs typeface="Arial Unicode MS" panose="020B0604020202020204" charset="-122"/>
              </a:rPr>
              <a:t>，消防安全委员会完</a:t>
            </a:r>
            <a:r>
              <a:rPr sz="815" dirty="0">
                <a:solidFill>
                  <a:srgbClr val="595757"/>
                </a:solidFill>
                <a:latin typeface="Arial Unicode MS" panose="020B0604020202020204" charset="-122"/>
                <a:cs typeface="Arial Unicode MS" panose="020B0604020202020204" charset="-122"/>
              </a:rPr>
              <a:t>成</a:t>
            </a:r>
            <a:r>
              <a:rPr sz="815" spc="15" dirty="0">
                <a:solidFill>
                  <a:srgbClr val="595757"/>
                </a:solidFill>
                <a:latin typeface="Arial Unicode MS" panose="020B0604020202020204" charset="-122"/>
                <a:cs typeface="Arial Unicode MS" panose="020B0604020202020204" charset="-122"/>
              </a:rPr>
              <a:t>“</a:t>
            </a:r>
            <a:r>
              <a:rPr sz="815" spc="35" dirty="0">
                <a:solidFill>
                  <a:srgbClr val="595757"/>
                </a:solidFill>
                <a:latin typeface="Arial Unicode MS" panose="020B0604020202020204" charset="-122"/>
                <a:cs typeface="Arial Unicode MS" panose="020B0604020202020204" charset="-122"/>
              </a:rPr>
              <a:t>实施管理干部签订年度消防安全承诺 </a:t>
            </a:r>
            <a:r>
              <a:rPr sz="815" spc="5" dirty="0">
                <a:solidFill>
                  <a:srgbClr val="595757"/>
                </a:solidFill>
                <a:latin typeface="Arial Unicode MS" panose="020B0604020202020204" charset="-122"/>
                <a:cs typeface="Arial Unicode MS" panose="020B0604020202020204" charset="-122"/>
              </a:rPr>
              <a:t>书</a:t>
            </a:r>
            <a:r>
              <a:rPr sz="815" spc="110" dirty="0">
                <a:solidFill>
                  <a:srgbClr val="595757"/>
                </a:solidFill>
                <a:latin typeface="Arial Unicode MS" panose="020B0604020202020204" charset="-122"/>
                <a:cs typeface="Arial Unicode MS" panose="020B0604020202020204" charset="-122"/>
              </a:rPr>
              <a:t>”的决议事项</a:t>
            </a:r>
            <a:r>
              <a:rPr sz="815" spc="15" dirty="0">
                <a:solidFill>
                  <a:srgbClr val="595757"/>
                </a:solidFill>
                <a:latin typeface="Arial Unicode MS" panose="020B0604020202020204" charset="-122"/>
                <a:cs typeface="Arial Unicode MS" panose="020B0604020202020204" charset="-122"/>
              </a:rPr>
              <a:t>，联合健康安全办公室开展董事长现场安全检查活</a:t>
            </a:r>
            <a:r>
              <a:rPr sz="815" dirty="0">
                <a:solidFill>
                  <a:srgbClr val="595757"/>
                </a:solidFill>
                <a:latin typeface="Arial Unicode MS" panose="020B0604020202020204" charset="-122"/>
                <a:cs typeface="Arial Unicode MS" panose="020B0604020202020204" charset="-122"/>
              </a:rPr>
              <a:t>动</a:t>
            </a:r>
            <a:r>
              <a:rPr sz="815" spc="15" dirty="0">
                <a:solidFill>
                  <a:srgbClr val="595757"/>
                </a:solidFill>
                <a:latin typeface="Arial Unicode MS" panose="020B0604020202020204" charset="-122"/>
                <a:cs typeface="Arial Unicode MS" panose="020B0604020202020204" charset="-122"/>
              </a:rPr>
              <a:t>，并完成防火门专 </a:t>
            </a:r>
            <a:r>
              <a:rPr sz="815" dirty="0">
                <a:solidFill>
                  <a:srgbClr val="595757"/>
                </a:solidFill>
                <a:latin typeface="Arial Unicode MS" panose="020B0604020202020204" charset="-122"/>
                <a:cs typeface="Arial Unicode MS" panose="020B0604020202020204" charset="-122"/>
              </a:rPr>
              <a:t>项问题整改，持续完善公司消防安全工作。</a:t>
            </a:r>
            <a:endParaRPr sz="815">
              <a:latin typeface="Arial Unicode MS" panose="020B0604020202020204" charset="-122"/>
              <a:cs typeface="Arial Unicode MS" panose="020B0604020202020204" charset="-122"/>
            </a:endParaRPr>
          </a:p>
          <a:p>
            <a:pPr marL="12700">
              <a:lnSpc>
                <a:spcPct val="100000"/>
              </a:lnSpc>
              <a:spcBef>
                <a:spcPts val="1855"/>
              </a:spcBef>
            </a:pPr>
            <a:r>
              <a:rPr sz="815" spc="15" dirty="0">
                <a:solidFill>
                  <a:srgbClr val="595757"/>
                </a:solidFill>
                <a:latin typeface="Arial Unicode MS" panose="020B0604020202020204" charset="-122"/>
                <a:cs typeface="Arial Unicode MS" panose="020B0604020202020204" charset="-122"/>
              </a:rPr>
              <a:t>针对消防风</a:t>
            </a:r>
            <a:r>
              <a:rPr sz="815" dirty="0">
                <a:solidFill>
                  <a:srgbClr val="595757"/>
                </a:solidFill>
                <a:latin typeface="Arial Unicode MS" panose="020B0604020202020204" charset="-122"/>
                <a:cs typeface="Arial Unicode MS" panose="020B0604020202020204" charset="-122"/>
              </a:rPr>
              <a:t>险</a:t>
            </a:r>
            <a:r>
              <a:rPr sz="815" spc="15" dirty="0">
                <a:solidFill>
                  <a:srgbClr val="595757"/>
                </a:solidFill>
                <a:latin typeface="Arial Unicode MS" panose="020B0604020202020204" charset="-122"/>
                <a:cs typeface="Arial Unicode MS" panose="020B0604020202020204" charset="-122"/>
              </a:rPr>
              <a:t>，公司对深圳</a:t>
            </a:r>
            <a:r>
              <a:rPr lang="zh-CN" sz="815" spc="15" dirty="0">
                <a:solidFill>
                  <a:srgbClr val="595757"/>
                </a:solidFill>
                <a:latin typeface="Arial Unicode MS" panose="020B0604020202020204" charset="-122"/>
                <a:cs typeface="Arial Unicode MS" panose="020B0604020202020204" charset="-122"/>
              </a:rPr>
              <a:t>生产车间、办公</a:t>
            </a:r>
            <a:r>
              <a:rPr sz="815" spc="15" dirty="0">
                <a:solidFill>
                  <a:srgbClr val="595757"/>
                </a:solidFill>
                <a:latin typeface="Arial Unicode MS" panose="020B0604020202020204" charset="-122"/>
                <a:cs typeface="Arial Unicode MS" panose="020B0604020202020204" charset="-122"/>
              </a:rPr>
              <a:t>楼消防安全管理现状进行评估与调</a:t>
            </a:r>
            <a:r>
              <a:rPr sz="815" dirty="0">
                <a:solidFill>
                  <a:srgbClr val="595757"/>
                </a:solidFill>
                <a:latin typeface="Arial Unicode MS" panose="020B0604020202020204" charset="-122"/>
                <a:cs typeface="Arial Unicode MS" panose="020B0604020202020204" charset="-122"/>
              </a:rPr>
              <a:t>研</a:t>
            </a:r>
            <a:r>
              <a:rPr sz="815" spc="15" dirty="0">
                <a:solidFill>
                  <a:srgbClr val="595757"/>
                </a:solidFill>
                <a:latin typeface="Arial Unicode MS" panose="020B0604020202020204" charset="-122"/>
                <a:cs typeface="Arial Unicode MS" panose="020B0604020202020204" charset="-122"/>
              </a:rPr>
              <a:t>，包含人员密</a:t>
            </a:r>
            <a:r>
              <a:rPr sz="815" dirty="0">
                <a:solidFill>
                  <a:srgbClr val="595757"/>
                </a:solidFill>
                <a:latin typeface="Arial Unicode MS" panose="020B0604020202020204" charset="-122"/>
                <a:cs typeface="Arial Unicode MS" panose="020B0604020202020204" charset="-122"/>
              </a:rPr>
              <a:t>度、</a:t>
            </a:r>
            <a:endParaRPr sz="815">
              <a:latin typeface="Arial Unicode MS" panose="020B0604020202020204" charset="-122"/>
              <a:cs typeface="Arial Unicode MS" panose="020B0604020202020204" charset="-122"/>
            </a:endParaRPr>
          </a:p>
        </p:txBody>
      </p:sp>
      <p:sp>
        <p:nvSpPr>
          <p:cNvPr id="233" name="object 21"/>
          <p:cNvSpPr txBox="1"/>
          <p:nvPr/>
        </p:nvSpPr>
        <p:spPr>
          <a:xfrm>
            <a:off x="6977380" y="2228215"/>
            <a:ext cx="4030980" cy="154305"/>
          </a:xfrm>
          <a:prstGeom prst="rect">
            <a:avLst/>
          </a:prstGeom>
        </p:spPr>
        <p:txBody>
          <a:bodyPr vert="horz" wrap="square" lIns="0" tIns="11516" rIns="0" bIns="0" rtlCol="0">
            <a:noAutofit/>
          </a:bodyPr>
          <a:p>
            <a:pPr marL="12700">
              <a:lnSpc>
                <a:spcPct val="100000"/>
              </a:lnSpc>
              <a:spcBef>
                <a:spcPts val="100"/>
              </a:spcBef>
            </a:pPr>
            <a:r>
              <a:rPr sz="815" spc="15" dirty="0">
                <a:solidFill>
                  <a:srgbClr val="595757"/>
                </a:solidFill>
                <a:latin typeface="Arial Unicode MS" panose="020B0604020202020204" charset="-122"/>
                <a:cs typeface="Arial Unicode MS" panose="020B0604020202020204" charset="-122"/>
              </a:rPr>
              <a:t>设备现</a:t>
            </a:r>
            <a:r>
              <a:rPr sz="815" dirty="0">
                <a:solidFill>
                  <a:srgbClr val="595757"/>
                </a:solidFill>
                <a:latin typeface="Arial Unicode MS" panose="020B0604020202020204" charset="-122"/>
                <a:cs typeface="Arial Unicode MS" panose="020B0604020202020204" charset="-122"/>
              </a:rPr>
              <a:t>状</a:t>
            </a:r>
            <a:r>
              <a:rPr sz="815" spc="15" dirty="0">
                <a:solidFill>
                  <a:srgbClr val="595757"/>
                </a:solidFill>
                <a:latin typeface="Arial Unicode MS" panose="020B0604020202020204" charset="-122"/>
                <a:cs typeface="Arial Unicode MS" panose="020B0604020202020204" charset="-122"/>
              </a:rPr>
              <a:t>、系统维护等方</a:t>
            </a:r>
            <a:r>
              <a:rPr sz="815" dirty="0">
                <a:solidFill>
                  <a:srgbClr val="595757"/>
                </a:solidFill>
                <a:latin typeface="Arial Unicode MS" panose="020B0604020202020204" charset="-122"/>
                <a:cs typeface="Arial Unicode MS" panose="020B0604020202020204" charset="-122"/>
              </a:rPr>
              <a:t>面</a:t>
            </a:r>
            <a:r>
              <a:rPr sz="815" spc="15" dirty="0">
                <a:solidFill>
                  <a:srgbClr val="595757"/>
                </a:solidFill>
                <a:latin typeface="Arial Unicode MS" panose="020B0604020202020204" charset="-122"/>
                <a:cs typeface="Arial Unicode MS" panose="020B0604020202020204" charset="-122"/>
              </a:rPr>
              <a:t>，并收集汇总园区电动车停放及充电区域设</a:t>
            </a:r>
            <a:r>
              <a:rPr sz="815" dirty="0">
                <a:solidFill>
                  <a:srgbClr val="595757"/>
                </a:solidFill>
                <a:latin typeface="Arial Unicode MS" panose="020B0604020202020204" charset="-122"/>
                <a:cs typeface="Arial Unicode MS" panose="020B0604020202020204" charset="-122"/>
              </a:rPr>
              <a:t>置</a:t>
            </a:r>
            <a:r>
              <a:rPr sz="815" spc="15" dirty="0">
                <a:solidFill>
                  <a:srgbClr val="595757"/>
                </a:solidFill>
                <a:latin typeface="Arial Unicode MS" panose="020B0604020202020204" charset="-122"/>
                <a:cs typeface="Arial Unicode MS" panose="020B0604020202020204" charset="-122"/>
              </a:rPr>
              <a:t>，对现存的</a:t>
            </a:r>
            <a:endParaRPr sz="815">
              <a:latin typeface="Arial Unicode MS" panose="020B0604020202020204" charset="-122"/>
              <a:cs typeface="Arial Unicode MS" panose="020B0604020202020204" charset="-122"/>
            </a:endParaRPr>
          </a:p>
        </p:txBody>
      </p:sp>
      <p:sp>
        <p:nvSpPr>
          <p:cNvPr id="234" name="object 22"/>
          <p:cNvSpPr txBox="1"/>
          <p:nvPr/>
        </p:nvSpPr>
        <p:spPr>
          <a:xfrm>
            <a:off x="6977380" y="2430145"/>
            <a:ext cx="1681480" cy="154305"/>
          </a:xfrm>
          <a:prstGeom prst="rect">
            <a:avLst/>
          </a:prstGeom>
        </p:spPr>
        <p:txBody>
          <a:bodyPr vert="horz" wrap="square" lIns="0" tIns="11516" rIns="0" bIns="0" rtlCol="0">
            <a:noAutofit/>
          </a:bodyPr>
          <a:p>
            <a:pPr marL="12700">
              <a:lnSpc>
                <a:spcPct val="100000"/>
              </a:lnSpc>
              <a:spcBef>
                <a:spcPts val="100"/>
              </a:spcBef>
            </a:pPr>
            <a:r>
              <a:rPr sz="815" dirty="0">
                <a:solidFill>
                  <a:srgbClr val="595757"/>
                </a:solidFill>
                <a:latin typeface="Arial Unicode MS" panose="020B0604020202020204" charset="-122"/>
                <a:cs typeface="Arial Unicode MS" panose="020B0604020202020204" charset="-122"/>
              </a:rPr>
              <a:t>消防安全风险进行有效评估和管控。</a:t>
            </a:r>
            <a:endParaRPr sz="815">
              <a:latin typeface="Arial Unicode MS" panose="020B0604020202020204" charset="-122"/>
              <a:cs typeface="Arial Unicode MS" panose="020B0604020202020204" charset="-122"/>
            </a:endParaRPr>
          </a:p>
        </p:txBody>
      </p:sp>
      <p:sp>
        <p:nvSpPr>
          <p:cNvPr id="235" name="object 23"/>
          <p:cNvSpPr txBox="1"/>
          <p:nvPr/>
        </p:nvSpPr>
        <p:spPr>
          <a:xfrm>
            <a:off x="6977380" y="2762250"/>
            <a:ext cx="4030980" cy="297180"/>
          </a:xfrm>
          <a:prstGeom prst="rect">
            <a:avLst/>
          </a:prstGeom>
        </p:spPr>
        <p:txBody>
          <a:bodyPr vert="horz" wrap="square" lIns="0" tIns="11516" rIns="0" bIns="0" rtlCol="0">
            <a:noAutofit/>
          </a:bodyPr>
          <a:p>
            <a:pPr marL="12700">
              <a:lnSpc>
                <a:spcPct val="100000"/>
              </a:lnSpc>
              <a:spcBef>
                <a:spcPts val="100"/>
              </a:spcBef>
            </a:pPr>
            <a:r>
              <a:rPr sz="815" spc="15" dirty="0">
                <a:solidFill>
                  <a:srgbClr val="595757"/>
                </a:solidFill>
                <a:latin typeface="Arial Unicode MS" panose="020B0604020202020204" charset="-122"/>
                <a:cs typeface="Arial Unicode MS" panose="020B0604020202020204" charset="-122"/>
              </a:rPr>
              <a:t>针对消防培</a:t>
            </a:r>
            <a:r>
              <a:rPr sz="815" dirty="0">
                <a:solidFill>
                  <a:srgbClr val="595757"/>
                </a:solidFill>
                <a:latin typeface="Arial Unicode MS" panose="020B0604020202020204" charset="-122"/>
                <a:cs typeface="Arial Unicode MS" panose="020B0604020202020204" charset="-122"/>
              </a:rPr>
              <a:t>训</a:t>
            </a:r>
            <a:r>
              <a:rPr sz="815" spc="15" dirty="0">
                <a:solidFill>
                  <a:srgbClr val="595757"/>
                </a:solidFill>
                <a:latin typeface="Arial Unicode MS" panose="020B0604020202020204" charset="-122"/>
                <a:cs typeface="Arial Unicode MS" panose="020B0604020202020204" charset="-122"/>
              </a:rPr>
              <a:t>，公司每月发布消防安全事件通报材</a:t>
            </a:r>
            <a:r>
              <a:rPr sz="815" dirty="0">
                <a:solidFill>
                  <a:srgbClr val="595757"/>
                </a:solidFill>
                <a:latin typeface="Arial Unicode MS" panose="020B0604020202020204" charset="-122"/>
                <a:cs typeface="Arial Unicode MS" panose="020B0604020202020204" charset="-122"/>
              </a:rPr>
              <a:t>料</a:t>
            </a:r>
            <a:r>
              <a:rPr sz="815" spc="15" dirty="0">
                <a:solidFill>
                  <a:srgbClr val="595757"/>
                </a:solidFill>
                <a:latin typeface="Arial Unicode MS" panose="020B0604020202020204" charset="-122"/>
                <a:cs typeface="Arial Unicode MS" panose="020B0604020202020204" charset="-122"/>
              </a:rPr>
              <a:t>，并基于新发布</a:t>
            </a:r>
            <a:r>
              <a:rPr sz="815" dirty="0">
                <a:solidFill>
                  <a:srgbClr val="595757"/>
                </a:solidFill>
                <a:latin typeface="Arial Unicode MS" panose="020B0604020202020204" charset="-122"/>
                <a:cs typeface="Arial Unicode MS" panose="020B0604020202020204" charset="-122"/>
              </a:rPr>
              <a:t>的</a:t>
            </a:r>
            <a:r>
              <a:rPr sz="815" spc="15" dirty="0">
                <a:solidFill>
                  <a:srgbClr val="595757"/>
                </a:solidFill>
                <a:latin typeface="Arial Unicode MS" panose="020B0604020202020204" charset="-122"/>
                <a:cs typeface="Arial Unicode MS" panose="020B0604020202020204" charset="-122"/>
              </a:rPr>
              <a:t>《消防安全管理</a:t>
            </a:r>
            <a:endParaRPr sz="815">
              <a:latin typeface="Arial Unicode MS" panose="020B0604020202020204" charset="-122"/>
              <a:cs typeface="Arial Unicode MS" panose="020B0604020202020204" charset="-122"/>
            </a:endParaRPr>
          </a:p>
        </p:txBody>
      </p:sp>
      <p:sp>
        <p:nvSpPr>
          <p:cNvPr id="236" name="object 24"/>
          <p:cNvSpPr txBox="1"/>
          <p:nvPr/>
        </p:nvSpPr>
        <p:spPr>
          <a:xfrm>
            <a:off x="6977380" y="2963545"/>
            <a:ext cx="4031615" cy="154305"/>
          </a:xfrm>
          <a:prstGeom prst="rect">
            <a:avLst/>
          </a:prstGeom>
        </p:spPr>
        <p:txBody>
          <a:bodyPr vert="horz" wrap="square" lIns="0" tIns="11516" rIns="0" bIns="0" rtlCol="0">
            <a:noAutofit/>
          </a:bodyPr>
          <a:p>
            <a:pPr marL="12700">
              <a:lnSpc>
                <a:spcPct val="100000"/>
              </a:lnSpc>
              <a:spcBef>
                <a:spcPts val="100"/>
              </a:spcBef>
            </a:pPr>
            <a:r>
              <a:rPr sz="815" spc="15" dirty="0">
                <a:solidFill>
                  <a:srgbClr val="595757"/>
                </a:solidFill>
                <a:latin typeface="Arial Unicode MS" panose="020B0604020202020204" charset="-122"/>
                <a:cs typeface="Arial Unicode MS" panose="020B0604020202020204" charset="-122"/>
              </a:rPr>
              <a:t>规</a:t>
            </a:r>
            <a:r>
              <a:rPr sz="815" spc="5" dirty="0">
                <a:solidFill>
                  <a:srgbClr val="595757"/>
                </a:solidFill>
                <a:latin typeface="Arial Unicode MS" panose="020B0604020202020204" charset="-122"/>
                <a:cs typeface="Arial Unicode MS" panose="020B0604020202020204" charset="-122"/>
              </a:rPr>
              <a:t>定</a:t>
            </a:r>
            <a:r>
              <a:rPr sz="815" dirty="0">
                <a:solidFill>
                  <a:srgbClr val="595757"/>
                </a:solidFill>
                <a:latin typeface="Arial Unicode MS" panose="020B0604020202020204" charset="-122"/>
                <a:cs typeface="Arial Unicode MS" panose="020B0604020202020204" charset="-122"/>
              </a:rPr>
              <a:t>》</a:t>
            </a:r>
            <a:r>
              <a:rPr sz="815" spc="15" dirty="0">
                <a:solidFill>
                  <a:srgbClr val="595757"/>
                </a:solidFill>
                <a:latin typeface="Arial Unicode MS" panose="020B0604020202020204" charset="-122"/>
                <a:cs typeface="Arial Unicode MS" panose="020B0604020202020204" charset="-122"/>
              </a:rPr>
              <a:t>《消防安全事件管理办</a:t>
            </a:r>
            <a:r>
              <a:rPr sz="815" spc="5" dirty="0">
                <a:solidFill>
                  <a:srgbClr val="595757"/>
                </a:solidFill>
                <a:latin typeface="Arial Unicode MS" panose="020B0604020202020204" charset="-122"/>
                <a:cs typeface="Arial Unicode MS" panose="020B0604020202020204" charset="-122"/>
              </a:rPr>
              <a:t>法</a:t>
            </a:r>
            <a:r>
              <a:rPr sz="815" dirty="0">
                <a:solidFill>
                  <a:srgbClr val="595757"/>
                </a:solidFill>
                <a:latin typeface="Arial Unicode MS" panose="020B0604020202020204" charset="-122"/>
                <a:cs typeface="Arial Unicode MS" panose="020B0604020202020204" charset="-122"/>
              </a:rPr>
              <a:t>》</a:t>
            </a:r>
            <a:r>
              <a:rPr sz="815" spc="15" dirty="0">
                <a:solidFill>
                  <a:srgbClr val="595757"/>
                </a:solidFill>
                <a:latin typeface="Arial Unicode MS" panose="020B0604020202020204" charset="-122"/>
                <a:cs typeface="Arial Unicode MS" panose="020B0604020202020204" charset="-122"/>
              </a:rPr>
              <a:t>《消防安全风险管理规</a:t>
            </a:r>
            <a:r>
              <a:rPr sz="815" spc="5" dirty="0">
                <a:solidFill>
                  <a:srgbClr val="595757"/>
                </a:solidFill>
                <a:latin typeface="Arial Unicode MS" panose="020B0604020202020204" charset="-122"/>
                <a:cs typeface="Arial Unicode MS" panose="020B0604020202020204" charset="-122"/>
              </a:rPr>
              <a:t>范</a:t>
            </a:r>
            <a:r>
              <a:rPr sz="815" spc="15" dirty="0">
                <a:solidFill>
                  <a:srgbClr val="595757"/>
                </a:solidFill>
                <a:latin typeface="Arial Unicode MS" panose="020B0604020202020204" charset="-122"/>
                <a:cs typeface="Arial Unicode MS" panose="020B0604020202020204" charset="-122"/>
              </a:rPr>
              <a:t>》制</a:t>
            </a:r>
            <a:r>
              <a:rPr sz="815" dirty="0">
                <a:solidFill>
                  <a:srgbClr val="595757"/>
                </a:solidFill>
                <a:latin typeface="Arial Unicode MS" panose="020B0604020202020204" charset="-122"/>
                <a:cs typeface="Arial Unicode MS" panose="020B0604020202020204" charset="-122"/>
              </a:rPr>
              <a:t>度</a:t>
            </a:r>
            <a:r>
              <a:rPr sz="815" spc="15" dirty="0">
                <a:solidFill>
                  <a:srgbClr val="595757"/>
                </a:solidFill>
                <a:latin typeface="Arial Unicode MS" panose="020B0604020202020204" charset="-122"/>
                <a:cs typeface="Arial Unicode MS" panose="020B0604020202020204" charset="-122"/>
              </a:rPr>
              <a:t>，面向各</a:t>
            </a:r>
            <a:r>
              <a:rPr lang="zh-CN" sz="815" spc="15" dirty="0">
                <a:solidFill>
                  <a:srgbClr val="595757"/>
                </a:solidFill>
                <a:latin typeface="Arial Unicode MS" panose="020B0604020202020204" charset="-122"/>
                <a:cs typeface="Arial Unicode MS" panose="020B0604020202020204" charset="-122"/>
              </a:rPr>
              <a:t>相关人</a:t>
            </a:r>
            <a:r>
              <a:rPr lang="zh-CN" sz="815" spc="15" dirty="0">
                <a:solidFill>
                  <a:srgbClr val="595757"/>
                </a:solidFill>
                <a:latin typeface="Arial Unicode MS" panose="020B0604020202020204" charset="-122"/>
                <a:cs typeface="Arial Unicode MS" panose="020B0604020202020204" charset="-122"/>
              </a:rPr>
              <a:t>员</a:t>
            </a:r>
            <a:endParaRPr lang="zh-CN" sz="815" spc="15" dirty="0">
              <a:solidFill>
                <a:srgbClr val="595757"/>
              </a:solidFill>
              <a:latin typeface="Arial Unicode MS" panose="020B0604020202020204" charset="-122"/>
              <a:cs typeface="Arial Unicode MS" panose="020B0604020202020204" charset="-122"/>
            </a:endParaRPr>
          </a:p>
        </p:txBody>
      </p:sp>
      <p:sp>
        <p:nvSpPr>
          <p:cNvPr id="237" name="object 25"/>
          <p:cNvSpPr txBox="1"/>
          <p:nvPr/>
        </p:nvSpPr>
        <p:spPr>
          <a:xfrm>
            <a:off x="6977380" y="3164840"/>
            <a:ext cx="1681480" cy="154305"/>
          </a:xfrm>
          <a:prstGeom prst="rect">
            <a:avLst/>
          </a:prstGeom>
        </p:spPr>
        <p:txBody>
          <a:bodyPr vert="horz" wrap="square" lIns="0" tIns="11516" rIns="0" bIns="0" rtlCol="0">
            <a:noAutofit/>
          </a:bodyPr>
          <a:p>
            <a:pPr marL="12700">
              <a:lnSpc>
                <a:spcPct val="100000"/>
              </a:lnSpc>
              <a:spcBef>
                <a:spcPts val="100"/>
              </a:spcBef>
            </a:pPr>
            <a:r>
              <a:rPr lang="en-US" sz="815" dirty="0">
                <a:solidFill>
                  <a:srgbClr val="595757"/>
                </a:solidFill>
                <a:latin typeface="Arial Unicode MS" panose="020B0604020202020204" charset="-122"/>
                <a:cs typeface="Arial Unicode MS" panose="020B0604020202020204" charset="-122"/>
              </a:rPr>
              <a:t> </a:t>
            </a:r>
            <a:r>
              <a:rPr sz="815" dirty="0">
                <a:solidFill>
                  <a:srgbClr val="595757"/>
                </a:solidFill>
                <a:latin typeface="Arial Unicode MS" panose="020B0604020202020204" charset="-122"/>
                <a:cs typeface="Arial Unicode MS" panose="020B0604020202020204" charset="-122"/>
              </a:rPr>
              <a:t>开展消防安全制度培训。</a:t>
            </a:r>
            <a:endParaRPr sz="815">
              <a:latin typeface="Arial Unicode MS" panose="020B0604020202020204" charset="-122"/>
              <a:cs typeface="Arial Unicode MS" panose="020B0604020202020204" charset="-122"/>
            </a:endParaRPr>
          </a:p>
        </p:txBody>
      </p:sp>
      <p:sp>
        <p:nvSpPr>
          <p:cNvPr id="238" name="object 28"/>
          <p:cNvSpPr/>
          <p:nvPr/>
        </p:nvSpPr>
        <p:spPr>
          <a:xfrm>
            <a:off x="6988810" y="3435985"/>
            <a:ext cx="4006850" cy="1223645"/>
          </a:xfrm>
          <a:custGeom>
            <a:avLst/>
            <a:gdLst/>
            <a:ahLst/>
            <a:cxnLst/>
            <a:rect l="l" t="t" r="r" b="b"/>
            <a:pathLst>
              <a:path w="4418965" h="1189990">
                <a:moveTo>
                  <a:pt x="0" y="1189926"/>
                </a:moveTo>
                <a:lnTo>
                  <a:pt x="4418469" y="1189926"/>
                </a:lnTo>
                <a:lnTo>
                  <a:pt x="4418469" y="0"/>
                </a:lnTo>
                <a:lnTo>
                  <a:pt x="0" y="0"/>
                </a:lnTo>
                <a:lnTo>
                  <a:pt x="0" y="1189926"/>
                </a:lnTo>
                <a:close/>
              </a:path>
            </a:pathLst>
          </a:custGeom>
          <a:solidFill>
            <a:srgbClr val="F1F5FB"/>
          </a:solidFill>
        </p:spPr>
        <p:txBody>
          <a:bodyPr wrap="square" lIns="0" tIns="0" rIns="0" bIns="0" rtlCol="0"/>
          <a:p>
            <a:endParaRPr sz="1630"/>
          </a:p>
        </p:txBody>
      </p:sp>
      <p:sp>
        <p:nvSpPr>
          <p:cNvPr id="239" name="object 29"/>
          <p:cNvSpPr txBox="1"/>
          <p:nvPr/>
        </p:nvSpPr>
        <p:spPr>
          <a:xfrm>
            <a:off x="7319645" y="3740150"/>
            <a:ext cx="1343660" cy="591185"/>
          </a:xfrm>
          <a:prstGeom prst="rect">
            <a:avLst/>
          </a:prstGeom>
        </p:spPr>
        <p:txBody>
          <a:bodyPr vert="horz" wrap="square" lIns="0" tIns="11516" rIns="0" bIns="0" rtlCol="0">
            <a:noAutofit/>
          </a:bodyPr>
          <a:p>
            <a:pPr marL="25400">
              <a:lnSpc>
                <a:spcPts val="1030"/>
              </a:lnSpc>
              <a:spcBef>
                <a:spcPts val="100"/>
              </a:spcBef>
            </a:pPr>
            <a:r>
              <a:rPr sz="815" dirty="0">
                <a:solidFill>
                  <a:srgbClr val="595757"/>
                </a:solidFill>
                <a:latin typeface="Arial Unicode MS" panose="020B0604020202020204" charset="-122"/>
                <a:cs typeface="Arial Unicode MS" panose="020B0604020202020204" charset="-122"/>
              </a:rPr>
              <a:t>疏散逃生技巧、火警警示等</a:t>
            </a:r>
            <a:endParaRPr sz="815">
              <a:latin typeface="Arial Unicode MS" panose="020B0604020202020204" charset="-122"/>
              <a:cs typeface="Arial Unicode MS" panose="020B0604020202020204" charset="-122"/>
            </a:endParaRPr>
          </a:p>
          <a:p>
            <a:pPr marL="25400">
              <a:lnSpc>
                <a:spcPts val="2950"/>
              </a:lnSpc>
            </a:pPr>
            <a:r>
              <a:rPr lang="en-US" sz="3400" b="1" spc="-22" baseline="-8000" dirty="0">
                <a:solidFill>
                  <a:srgbClr val="0F7CC1"/>
                </a:solidFill>
                <a:latin typeface="Century Gothic" panose="020B0502020202020204"/>
                <a:cs typeface="Century Gothic" panose="020B0502020202020204"/>
              </a:rPr>
              <a:t>12</a:t>
            </a:r>
            <a:r>
              <a:rPr sz="3400" b="1" spc="-772" baseline="-8000" dirty="0">
                <a:solidFill>
                  <a:srgbClr val="0F7CC1"/>
                </a:solidFill>
                <a:latin typeface="Century Gothic" panose="020B0502020202020204"/>
                <a:cs typeface="Century Gothic" panose="020B0502020202020204"/>
              </a:rPr>
              <a:t> </a:t>
            </a:r>
            <a:r>
              <a:rPr sz="815" dirty="0">
                <a:solidFill>
                  <a:srgbClr val="595757"/>
                </a:solidFill>
                <a:latin typeface="Arial Unicode MS" panose="020B0604020202020204" charset="-122"/>
                <a:cs typeface="Arial Unicode MS" panose="020B0604020202020204" charset="-122"/>
              </a:rPr>
              <a:t>篇消防安全宣传材料</a:t>
            </a:r>
            <a:endParaRPr sz="815">
              <a:latin typeface="Arial Unicode MS" panose="020B0604020202020204" charset="-122"/>
              <a:cs typeface="Arial Unicode MS" panose="020B0604020202020204" charset="-122"/>
            </a:endParaRPr>
          </a:p>
        </p:txBody>
      </p:sp>
      <p:sp>
        <p:nvSpPr>
          <p:cNvPr id="240" name="object 30"/>
          <p:cNvSpPr txBox="1"/>
          <p:nvPr/>
        </p:nvSpPr>
        <p:spPr>
          <a:xfrm>
            <a:off x="9142730" y="3740150"/>
            <a:ext cx="1612900" cy="524510"/>
          </a:xfrm>
          <a:prstGeom prst="rect">
            <a:avLst/>
          </a:prstGeom>
        </p:spPr>
        <p:txBody>
          <a:bodyPr vert="horz" wrap="square" lIns="0" tIns="16122" rIns="0" bIns="0" rtlCol="0">
            <a:noAutofit/>
          </a:bodyPr>
          <a:p>
            <a:pPr marL="25400" marR="30480">
              <a:lnSpc>
                <a:spcPct val="96000"/>
              </a:lnSpc>
              <a:spcBef>
                <a:spcPts val="140"/>
              </a:spcBef>
            </a:pPr>
            <a:r>
              <a:rPr sz="815" dirty="0">
                <a:solidFill>
                  <a:srgbClr val="595757"/>
                </a:solidFill>
                <a:latin typeface="Arial Unicode MS" panose="020B0604020202020204" charset="-122"/>
                <a:cs typeface="Arial Unicode MS" panose="020B0604020202020204" charset="-122"/>
              </a:rPr>
              <a:t>公司消防安全委员会年度统一组织 开展节前综合安全检查</a:t>
            </a:r>
            <a:r>
              <a:rPr sz="815" spc="-35" dirty="0">
                <a:solidFill>
                  <a:srgbClr val="595757"/>
                </a:solidFill>
                <a:latin typeface="Arial Unicode MS" panose="020B0604020202020204" charset="-122"/>
                <a:cs typeface="Arial Unicode MS" panose="020B0604020202020204" charset="-122"/>
              </a:rPr>
              <a:t> </a:t>
            </a:r>
            <a:r>
              <a:rPr lang="en-US" sz="3400" b="1" spc="-67" baseline="-8000" dirty="0">
                <a:solidFill>
                  <a:srgbClr val="0F7CC1"/>
                </a:solidFill>
                <a:latin typeface="Century Gothic" panose="020B0502020202020204"/>
                <a:cs typeface="Century Gothic" panose="020B0502020202020204"/>
              </a:rPr>
              <a:t>3</a:t>
            </a:r>
            <a:r>
              <a:rPr sz="3400" b="1" spc="-644" baseline="-8000" dirty="0">
                <a:solidFill>
                  <a:srgbClr val="0F7CC1"/>
                </a:solidFill>
                <a:latin typeface="Century Gothic" panose="020B0502020202020204"/>
                <a:cs typeface="Century Gothic" panose="020B0502020202020204"/>
              </a:rPr>
              <a:t> </a:t>
            </a:r>
            <a:r>
              <a:rPr sz="815" dirty="0">
                <a:solidFill>
                  <a:srgbClr val="595757"/>
                </a:solidFill>
                <a:latin typeface="Arial Unicode MS" panose="020B0604020202020204" charset="-122"/>
                <a:cs typeface="Arial Unicode MS" panose="020B0604020202020204" charset="-122"/>
              </a:rPr>
              <a:t>次</a:t>
            </a:r>
            <a:endParaRPr sz="815">
              <a:latin typeface="Arial Unicode MS" panose="020B0604020202020204" charset="-122"/>
              <a:cs typeface="Arial Unicode MS" panose="020B0604020202020204" charset="-122"/>
            </a:endParaRPr>
          </a:p>
        </p:txBody>
      </p:sp>
      <p:sp>
        <p:nvSpPr>
          <p:cNvPr id="241" name="object 31"/>
          <p:cNvSpPr/>
          <p:nvPr/>
        </p:nvSpPr>
        <p:spPr>
          <a:xfrm>
            <a:off x="8938895" y="3728720"/>
            <a:ext cx="76200" cy="506095"/>
          </a:xfrm>
          <a:custGeom>
            <a:avLst/>
            <a:gdLst/>
            <a:ahLst/>
            <a:cxnLst/>
            <a:rect l="l" t="t" r="r" b="b"/>
            <a:pathLst>
              <a:path h="492125">
                <a:moveTo>
                  <a:pt x="0" y="0"/>
                </a:moveTo>
                <a:lnTo>
                  <a:pt x="0" y="491997"/>
                </a:lnTo>
              </a:path>
            </a:pathLst>
          </a:custGeom>
          <a:ln w="9525">
            <a:solidFill>
              <a:srgbClr val="0F7CC1"/>
            </a:solidFill>
            <a:prstDash val="sysDash"/>
          </a:ln>
        </p:spPr>
        <p:txBody>
          <a:bodyPr wrap="square" lIns="0" tIns="0" rIns="0" bIns="0" rtlCol="0"/>
          <a:p>
            <a:endParaRPr sz="163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94226" y="6517561"/>
            <a:ext cx="0" cy="73129"/>
          </a:xfrm>
          <a:custGeom>
            <a:avLst/>
            <a:gdLst/>
            <a:ahLst/>
            <a:cxnLst/>
            <a:rect l="l" t="t" r="r" b="b"/>
            <a:pathLst>
              <a:path h="80645">
                <a:moveTo>
                  <a:pt x="0" y="0"/>
                </a:moveTo>
                <a:lnTo>
                  <a:pt x="0" y="80441"/>
                </a:lnTo>
              </a:path>
            </a:pathLst>
          </a:custGeom>
          <a:ln w="5473">
            <a:solidFill>
              <a:srgbClr val="595757"/>
            </a:solidFill>
          </a:ln>
        </p:spPr>
        <p:txBody>
          <a:bodyPr wrap="square" lIns="0" tIns="0" rIns="0" bIns="0" rtlCol="0"/>
          <a:lstStyle/>
          <a:p>
            <a:endParaRPr sz="1630"/>
          </a:p>
        </p:txBody>
      </p:sp>
      <p:sp>
        <p:nvSpPr>
          <p:cNvPr id="13" name="object 13"/>
          <p:cNvSpPr/>
          <p:nvPr/>
        </p:nvSpPr>
        <p:spPr>
          <a:xfrm>
            <a:off x="3011921" y="3575122"/>
            <a:ext cx="1848688" cy="1848688"/>
          </a:xfrm>
          <a:prstGeom prst="rect">
            <a:avLst/>
          </a:prstGeom>
          <a:blipFill>
            <a:blip r:embed="rId1" cstate="print"/>
            <a:stretch>
              <a:fillRect/>
            </a:stretch>
          </a:blipFill>
        </p:spPr>
        <p:txBody>
          <a:bodyPr wrap="square" lIns="0" tIns="0" rIns="0" bIns="0" rtlCol="0"/>
          <a:lstStyle/>
          <a:p>
            <a:endParaRPr sz="1630"/>
          </a:p>
        </p:txBody>
      </p:sp>
      <p:sp>
        <p:nvSpPr>
          <p:cNvPr id="14" name="object 14"/>
          <p:cNvSpPr/>
          <p:nvPr/>
        </p:nvSpPr>
        <p:spPr>
          <a:xfrm>
            <a:off x="2875312" y="3497728"/>
            <a:ext cx="1468913" cy="2059127"/>
          </a:xfrm>
          <a:custGeom>
            <a:avLst/>
            <a:gdLst/>
            <a:ahLst/>
            <a:cxnLst/>
            <a:rect l="l" t="t" r="r" b="b"/>
            <a:pathLst>
              <a:path w="1619885" h="2270760">
                <a:moveTo>
                  <a:pt x="712050" y="2179015"/>
                </a:moveTo>
                <a:lnTo>
                  <a:pt x="760297" y="2198172"/>
                </a:lnTo>
                <a:lnTo>
                  <a:pt x="809169" y="2215102"/>
                </a:lnTo>
                <a:lnTo>
                  <a:pt x="858634" y="2229796"/>
                </a:lnTo>
                <a:lnTo>
                  <a:pt x="908655" y="2242249"/>
                </a:lnTo>
                <a:lnTo>
                  <a:pt x="959199" y="2252453"/>
                </a:lnTo>
                <a:lnTo>
                  <a:pt x="1010229" y="2260402"/>
                </a:lnTo>
                <a:lnTo>
                  <a:pt x="1061713" y="2266088"/>
                </a:lnTo>
                <a:lnTo>
                  <a:pt x="1113614" y="2269505"/>
                </a:lnTo>
                <a:lnTo>
                  <a:pt x="1165898" y="2270645"/>
                </a:lnTo>
                <a:lnTo>
                  <a:pt x="1166480" y="2270632"/>
                </a:lnTo>
                <a:lnTo>
                  <a:pt x="1113614" y="2269492"/>
                </a:lnTo>
                <a:lnTo>
                  <a:pt x="1061713" y="2266077"/>
                </a:lnTo>
                <a:lnTo>
                  <a:pt x="1010229" y="2260393"/>
                </a:lnTo>
                <a:lnTo>
                  <a:pt x="959199" y="2252446"/>
                </a:lnTo>
                <a:lnTo>
                  <a:pt x="908655" y="2242244"/>
                </a:lnTo>
                <a:lnTo>
                  <a:pt x="858634" y="2229793"/>
                </a:lnTo>
                <a:lnTo>
                  <a:pt x="809169" y="2215100"/>
                </a:lnTo>
                <a:lnTo>
                  <a:pt x="760297" y="2198172"/>
                </a:lnTo>
                <a:lnTo>
                  <a:pt x="712050" y="2179015"/>
                </a:lnTo>
                <a:close/>
              </a:path>
              <a:path w="1619885" h="2270760">
                <a:moveTo>
                  <a:pt x="1619745" y="2179015"/>
                </a:moveTo>
                <a:lnTo>
                  <a:pt x="1571497" y="2198172"/>
                </a:lnTo>
                <a:lnTo>
                  <a:pt x="1522620" y="2215102"/>
                </a:lnTo>
                <a:lnTo>
                  <a:pt x="1473148" y="2229796"/>
                </a:lnTo>
                <a:lnTo>
                  <a:pt x="1423114" y="2242249"/>
                </a:lnTo>
                <a:lnTo>
                  <a:pt x="1372549" y="2252453"/>
                </a:lnTo>
                <a:lnTo>
                  <a:pt x="1321481" y="2260402"/>
                </a:lnTo>
                <a:lnTo>
                  <a:pt x="1270082" y="2266077"/>
                </a:lnTo>
                <a:lnTo>
                  <a:pt x="1218181" y="2269492"/>
                </a:lnTo>
                <a:lnTo>
                  <a:pt x="1165898" y="2270632"/>
                </a:lnTo>
                <a:lnTo>
                  <a:pt x="1218181" y="2269505"/>
                </a:lnTo>
                <a:lnTo>
                  <a:pt x="1270183" y="2266077"/>
                </a:lnTo>
                <a:lnTo>
                  <a:pt x="1321626" y="2260393"/>
                </a:lnTo>
                <a:lnTo>
                  <a:pt x="1372633" y="2252446"/>
                </a:lnTo>
                <a:lnTo>
                  <a:pt x="1423161" y="2242244"/>
                </a:lnTo>
                <a:lnTo>
                  <a:pt x="1473172" y="2229793"/>
                </a:lnTo>
                <a:lnTo>
                  <a:pt x="1522630" y="2215100"/>
                </a:lnTo>
                <a:lnTo>
                  <a:pt x="1571500" y="2198172"/>
                </a:lnTo>
                <a:lnTo>
                  <a:pt x="1619745" y="2179015"/>
                </a:lnTo>
                <a:close/>
              </a:path>
              <a:path w="1619885" h="2270760">
                <a:moveTo>
                  <a:pt x="1552" y="1043283"/>
                </a:moveTo>
                <a:lnTo>
                  <a:pt x="1475" y="1044365"/>
                </a:lnTo>
                <a:lnTo>
                  <a:pt x="0" y="1094079"/>
                </a:lnTo>
                <a:lnTo>
                  <a:pt x="1552" y="1043283"/>
                </a:lnTo>
                <a:close/>
              </a:path>
              <a:path w="1619885" h="2270760">
                <a:moveTo>
                  <a:pt x="91132" y="651999"/>
                </a:moveTo>
                <a:lnTo>
                  <a:pt x="68616" y="709022"/>
                </a:lnTo>
                <a:lnTo>
                  <a:pt x="53043" y="755246"/>
                </a:lnTo>
                <a:lnTo>
                  <a:pt x="39438" y="802109"/>
                </a:lnTo>
                <a:lnTo>
                  <a:pt x="27817" y="849563"/>
                </a:lnTo>
                <a:lnTo>
                  <a:pt x="18196" y="897562"/>
                </a:lnTo>
                <a:lnTo>
                  <a:pt x="10588" y="946060"/>
                </a:lnTo>
                <a:lnTo>
                  <a:pt x="5009" y="995010"/>
                </a:lnTo>
                <a:lnTo>
                  <a:pt x="1722" y="1040921"/>
                </a:lnTo>
                <a:lnTo>
                  <a:pt x="5300" y="992532"/>
                </a:lnTo>
                <a:lnTo>
                  <a:pt x="11213" y="942271"/>
                </a:lnTo>
                <a:lnTo>
                  <a:pt x="19277" y="892435"/>
                </a:lnTo>
                <a:lnTo>
                  <a:pt x="29474" y="843084"/>
                </a:lnTo>
                <a:lnTo>
                  <a:pt x="41785" y="794280"/>
                </a:lnTo>
                <a:lnTo>
                  <a:pt x="56193" y="746084"/>
                </a:lnTo>
                <a:lnTo>
                  <a:pt x="72679" y="698559"/>
                </a:lnTo>
                <a:lnTo>
                  <a:pt x="91132" y="651999"/>
                </a:lnTo>
                <a:close/>
              </a:path>
              <a:path w="1619885" h="2270760">
                <a:moveTo>
                  <a:pt x="111021" y="607534"/>
                </a:moveTo>
                <a:lnTo>
                  <a:pt x="105610" y="618672"/>
                </a:lnTo>
                <a:lnTo>
                  <a:pt x="91528" y="651088"/>
                </a:lnTo>
                <a:lnTo>
                  <a:pt x="111021" y="607534"/>
                </a:lnTo>
                <a:close/>
              </a:path>
              <a:path w="1619885" h="2270760">
                <a:moveTo>
                  <a:pt x="114059" y="601280"/>
                </a:moveTo>
                <a:lnTo>
                  <a:pt x="111813" y="605765"/>
                </a:lnTo>
                <a:lnTo>
                  <a:pt x="111021" y="607534"/>
                </a:lnTo>
                <a:lnTo>
                  <a:pt x="114059" y="601280"/>
                </a:lnTo>
                <a:close/>
              </a:path>
              <a:path w="1619885" h="2270760">
                <a:moveTo>
                  <a:pt x="132645" y="564173"/>
                </a:moveTo>
                <a:lnTo>
                  <a:pt x="127000" y="574640"/>
                </a:lnTo>
                <a:lnTo>
                  <a:pt x="114059" y="601280"/>
                </a:lnTo>
                <a:lnTo>
                  <a:pt x="132645" y="564173"/>
                </a:lnTo>
                <a:close/>
              </a:path>
              <a:path w="1619885" h="2270760">
                <a:moveTo>
                  <a:pt x="138796" y="552765"/>
                </a:moveTo>
                <a:lnTo>
                  <a:pt x="134425" y="560619"/>
                </a:lnTo>
                <a:lnTo>
                  <a:pt x="132645" y="564173"/>
                </a:lnTo>
                <a:lnTo>
                  <a:pt x="138796" y="552765"/>
                </a:lnTo>
                <a:close/>
              </a:path>
              <a:path w="1619885" h="2270760">
                <a:moveTo>
                  <a:pt x="156029" y="521804"/>
                </a:moveTo>
                <a:lnTo>
                  <a:pt x="150300" y="531433"/>
                </a:lnTo>
                <a:lnTo>
                  <a:pt x="138796" y="552765"/>
                </a:lnTo>
                <a:lnTo>
                  <a:pt x="156029" y="521804"/>
                </a:lnTo>
                <a:close/>
              </a:path>
              <a:path w="1619885" h="2270760">
                <a:moveTo>
                  <a:pt x="165423" y="506018"/>
                </a:moveTo>
                <a:lnTo>
                  <a:pt x="159043" y="516390"/>
                </a:lnTo>
                <a:lnTo>
                  <a:pt x="156029" y="521804"/>
                </a:lnTo>
                <a:lnTo>
                  <a:pt x="165423" y="506018"/>
                </a:lnTo>
                <a:close/>
              </a:path>
              <a:path w="1619885" h="2270760">
                <a:moveTo>
                  <a:pt x="181267" y="480260"/>
                </a:moveTo>
                <a:lnTo>
                  <a:pt x="175493" y="489095"/>
                </a:lnTo>
                <a:lnTo>
                  <a:pt x="165423" y="506018"/>
                </a:lnTo>
                <a:lnTo>
                  <a:pt x="181267" y="480260"/>
                </a:lnTo>
                <a:close/>
              </a:path>
              <a:path w="1619885" h="2270760">
                <a:moveTo>
                  <a:pt x="202565" y="447674"/>
                </a:moveTo>
                <a:lnTo>
                  <a:pt x="181267" y="480260"/>
                </a:lnTo>
                <a:lnTo>
                  <a:pt x="202565" y="447674"/>
                </a:lnTo>
                <a:close/>
              </a:path>
              <a:path w="1619885" h="2270760">
                <a:moveTo>
                  <a:pt x="817267" y="47777"/>
                </a:moveTo>
                <a:lnTo>
                  <a:pt x="679284" y="47777"/>
                </a:lnTo>
                <a:lnTo>
                  <a:pt x="687137" y="48880"/>
                </a:lnTo>
                <a:lnTo>
                  <a:pt x="694364" y="52081"/>
                </a:lnTo>
                <a:lnTo>
                  <a:pt x="700503" y="57212"/>
                </a:lnTo>
                <a:lnTo>
                  <a:pt x="705091" y="64109"/>
                </a:lnTo>
                <a:lnTo>
                  <a:pt x="707802" y="74618"/>
                </a:lnTo>
                <a:lnTo>
                  <a:pt x="706496" y="85010"/>
                </a:lnTo>
                <a:lnTo>
                  <a:pt x="701553" y="94216"/>
                </a:lnTo>
                <a:lnTo>
                  <a:pt x="693356" y="101168"/>
                </a:lnTo>
                <a:lnTo>
                  <a:pt x="720856" y="88680"/>
                </a:lnTo>
                <a:lnTo>
                  <a:pt x="748792" y="76904"/>
                </a:lnTo>
                <a:lnTo>
                  <a:pt x="777156" y="65853"/>
                </a:lnTo>
                <a:lnTo>
                  <a:pt x="805942" y="55537"/>
                </a:lnTo>
                <a:lnTo>
                  <a:pt x="815727" y="49814"/>
                </a:lnTo>
                <a:lnTo>
                  <a:pt x="817267" y="47777"/>
                </a:lnTo>
                <a:close/>
              </a:path>
              <a:path w="1619885" h="2270760">
                <a:moveTo>
                  <a:pt x="647543" y="60051"/>
                </a:moveTo>
                <a:lnTo>
                  <a:pt x="635585" y="66055"/>
                </a:lnTo>
                <a:lnTo>
                  <a:pt x="620040" y="74154"/>
                </a:lnTo>
                <a:lnTo>
                  <a:pt x="604634" y="82473"/>
                </a:lnTo>
                <a:lnTo>
                  <a:pt x="647543" y="60051"/>
                </a:lnTo>
                <a:close/>
              </a:path>
              <a:path w="1619885" h="2270760">
                <a:moveTo>
                  <a:pt x="649811" y="58912"/>
                </a:moveTo>
                <a:lnTo>
                  <a:pt x="648950" y="59315"/>
                </a:lnTo>
                <a:lnTo>
                  <a:pt x="647543" y="60051"/>
                </a:lnTo>
                <a:lnTo>
                  <a:pt x="649811" y="58912"/>
                </a:lnTo>
                <a:close/>
              </a:path>
              <a:path w="1619885" h="2270760">
                <a:moveTo>
                  <a:pt x="672199" y="48416"/>
                </a:moveTo>
                <a:lnTo>
                  <a:pt x="671029" y="48666"/>
                </a:lnTo>
                <a:lnTo>
                  <a:pt x="667080" y="50533"/>
                </a:lnTo>
                <a:lnTo>
                  <a:pt x="651266" y="58181"/>
                </a:lnTo>
                <a:lnTo>
                  <a:pt x="649811" y="58912"/>
                </a:lnTo>
                <a:lnTo>
                  <a:pt x="672199" y="48416"/>
                </a:lnTo>
                <a:close/>
              </a:path>
              <a:path w="1619885" h="2270760">
                <a:moveTo>
                  <a:pt x="796696" y="0"/>
                </a:moveTo>
                <a:lnTo>
                  <a:pt x="793623" y="0"/>
                </a:lnTo>
                <a:lnTo>
                  <a:pt x="790498" y="495"/>
                </a:lnTo>
                <a:lnTo>
                  <a:pt x="787425" y="1562"/>
                </a:lnTo>
                <a:lnTo>
                  <a:pt x="740394" y="18833"/>
                </a:lnTo>
                <a:lnTo>
                  <a:pt x="694220" y="38093"/>
                </a:lnTo>
                <a:lnTo>
                  <a:pt x="672199" y="48416"/>
                </a:lnTo>
                <a:lnTo>
                  <a:pt x="675195" y="47777"/>
                </a:lnTo>
                <a:lnTo>
                  <a:pt x="817267" y="47777"/>
                </a:lnTo>
                <a:lnTo>
                  <a:pt x="822323" y="41086"/>
                </a:lnTo>
                <a:lnTo>
                  <a:pt x="825164" y="30521"/>
                </a:lnTo>
                <a:lnTo>
                  <a:pt x="823683" y="19291"/>
                </a:lnTo>
                <a:lnTo>
                  <a:pt x="819420" y="11283"/>
                </a:lnTo>
                <a:lnTo>
                  <a:pt x="813114" y="5206"/>
                </a:lnTo>
                <a:lnTo>
                  <a:pt x="805345" y="1349"/>
                </a:lnTo>
                <a:lnTo>
                  <a:pt x="796696" y="0"/>
                </a:lnTo>
                <a:close/>
              </a:path>
            </a:pathLst>
          </a:custGeom>
          <a:solidFill>
            <a:srgbClr val="0F7CC1">
              <a:alpha val="2999"/>
            </a:srgbClr>
          </a:solidFill>
        </p:spPr>
        <p:txBody>
          <a:bodyPr wrap="square" lIns="0" tIns="0" rIns="0" bIns="0" rtlCol="0"/>
          <a:lstStyle/>
          <a:p>
            <a:endParaRPr sz="1630"/>
          </a:p>
        </p:txBody>
      </p:sp>
      <p:sp>
        <p:nvSpPr>
          <p:cNvPr id="15" name="object 15"/>
          <p:cNvSpPr/>
          <p:nvPr/>
        </p:nvSpPr>
        <p:spPr>
          <a:xfrm>
            <a:off x="1933056" y="2500140"/>
            <a:ext cx="3998991" cy="3998821"/>
          </a:xfrm>
          <a:prstGeom prst="rect">
            <a:avLst/>
          </a:prstGeom>
          <a:blipFill>
            <a:blip r:embed="rId2" cstate="print"/>
            <a:stretch>
              <a:fillRect/>
            </a:stretch>
          </a:blipFill>
        </p:spPr>
        <p:txBody>
          <a:bodyPr wrap="square" lIns="0" tIns="0" rIns="0" bIns="0" rtlCol="0"/>
          <a:lstStyle/>
          <a:p>
            <a:endParaRPr sz="1630"/>
          </a:p>
        </p:txBody>
      </p:sp>
      <p:sp>
        <p:nvSpPr>
          <p:cNvPr id="17" name="object 17"/>
          <p:cNvSpPr txBox="1"/>
          <p:nvPr/>
        </p:nvSpPr>
        <p:spPr>
          <a:xfrm>
            <a:off x="1921542" y="758766"/>
            <a:ext cx="4025548" cy="1069975"/>
          </a:xfrm>
          <a:prstGeom prst="rect">
            <a:avLst/>
          </a:prstGeom>
        </p:spPr>
        <p:txBody>
          <a:bodyPr vert="horz" wrap="square" lIns="0" tIns="11516" rIns="0" bIns="0" rtlCol="0">
            <a:spAutoFit/>
          </a:bodyPr>
          <a:lstStyle/>
          <a:p>
            <a:pPr marL="12700">
              <a:lnSpc>
                <a:spcPct val="100000"/>
              </a:lnSpc>
              <a:spcBef>
                <a:spcPts val="100"/>
              </a:spcBef>
            </a:pPr>
            <a:r>
              <a:rPr sz="1725" dirty="0">
                <a:solidFill>
                  <a:srgbClr val="0F7CC1"/>
                </a:solidFill>
                <a:latin typeface="Arial Unicode MS" panose="020B0604020202020204" charset="-122"/>
                <a:cs typeface="Arial Unicode MS" panose="020B0604020202020204" charset="-122"/>
              </a:rPr>
              <a:t>绿色发展，应对气候变化</a:t>
            </a:r>
            <a:endParaRPr sz="1725">
              <a:latin typeface="Arial Unicode MS" panose="020B0604020202020204" charset="-122"/>
              <a:cs typeface="Arial Unicode MS" panose="020B0604020202020204" charset="-122"/>
            </a:endParaRPr>
          </a:p>
          <a:p>
            <a:pPr marL="12700" marR="5080" algn="just">
              <a:lnSpc>
                <a:spcPct val="167000"/>
              </a:lnSpc>
              <a:spcBef>
                <a:spcPts val="2180"/>
              </a:spcBef>
            </a:pPr>
            <a:r>
              <a:rPr sz="1000" spc="15" dirty="0">
                <a:solidFill>
                  <a:srgbClr val="595757"/>
                </a:solidFill>
                <a:latin typeface="Arial Unicode MS" panose="020B0604020202020204" charset="-122"/>
                <a:cs typeface="Arial Unicode MS" panose="020B0604020202020204" charset="-122"/>
              </a:rPr>
              <a:t>星特科技深刻践行绿色发展理</a:t>
            </a:r>
            <a:r>
              <a:rPr sz="1000" dirty="0">
                <a:solidFill>
                  <a:srgbClr val="595757"/>
                </a:solidFill>
                <a:latin typeface="Arial Unicode MS" panose="020B0604020202020204" charset="-122"/>
                <a:cs typeface="Arial Unicode MS" panose="020B0604020202020204" charset="-122"/>
              </a:rPr>
              <a:t>念</a:t>
            </a:r>
            <a:r>
              <a:rPr sz="1000" spc="15" dirty="0">
                <a:solidFill>
                  <a:srgbClr val="595757"/>
                </a:solidFill>
                <a:latin typeface="Arial Unicode MS" panose="020B0604020202020204" charset="-122"/>
                <a:cs typeface="Arial Unicode MS" panose="020B0604020202020204" charset="-122"/>
              </a:rPr>
              <a:t>，全力参与全球脱碳经济转</a:t>
            </a:r>
            <a:r>
              <a:rPr sz="1000" dirty="0">
                <a:solidFill>
                  <a:srgbClr val="595757"/>
                </a:solidFill>
                <a:latin typeface="Arial Unicode MS" panose="020B0604020202020204" charset="-122"/>
                <a:cs typeface="Arial Unicode MS" panose="020B0604020202020204" charset="-122"/>
              </a:rPr>
              <a:t>型</a:t>
            </a:r>
            <a:r>
              <a:rPr lang="en-US" sz="1000" spc="15" dirty="0">
                <a:solidFill>
                  <a:srgbClr val="595757"/>
                </a:solidFill>
                <a:latin typeface="Arial Unicode MS" panose="020B0604020202020204" charset="-122"/>
                <a:cs typeface="Arial Unicode MS" panose="020B0604020202020204" charset="-122"/>
              </a:rPr>
              <a:t> </a:t>
            </a:r>
            <a:r>
              <a:rPr sz="1000" spc="15" dirty="0">
                <a:solidFill>
                  <a:srgbClr val="595757"/>
                </a:solidFill>
                <a:latin typeface="Arial Unicode MS" panose="020B0604020202020204" charset="-122"/>
                <a:cs typeface="Arial Unicode MS" panose="020B0604020202020204" charset="-122"/>
              </a:rPr>
              <a:t>，以绿色低碳姿态迈向可持续发 </a:t>
            </a:r>
            <a:r>
              <a:rPr sz="1000" dirty="0">
                <a:solidFill>
                  <a:srgbClr val="595757"/>
                </a:solidFill>
                <a:latin typeface="Arial Unicode MS" panose="020B0604020202020204" charset="-122"/>
                <a:cs typeface="Arial Unicode MS" panose="020B0604020202020204" charset="-122"/>
              </a:rPr>
              <a:t>展未来。</a:t>
            </a:r>
            <a:endParaRPr sz="1000">
              <a:latin typeface="Arial Unicode MS" panose="020B0604020202020204" charset="-122"/>
              <a:cs typeface="Arial Unicode MS" panose="020B0604020202020204" charset="-122"/>
            </a:endParaRPr>
          </a:p>
        </p:txBody>
      </p:sp>
      <p:sp>
        <p:nvSpPr>
          <p:cNvPr id="18" name="object 18"/>
          <p:cNvSpPr/>
          <p:nvPr/>
        </p:nvSpPr>
        <p:spPr>
          <a:xfrm>
            <a:off x="2503483" y="3070270"/>
            <a:ext cx="2767384" cy="2767384"/>
          </a:xfrm>
          <a:custGeom>
            <a:avLst/>
            <a:gdLst/>
            <a:ahLst/>
            <a:cxnLst/>
            <a:rect l="l" t="t" r="r" b="b"/>
            <a:pathLst>
              <a:path w="3051810" h="3051810">
                <a:moveTo>
                  <a:pt x="1544905" y="3034372"/>
                </a:moveTo>
                <a:lnTo>
                  <a:pt x="1540130" y="3034372"/>
                </a:lnTo>
                <a:lnTo>
                  <a:pt x="1523023" y="3034436"/>
                </a:lnTo>
                <a:lnTo>
                  <a:pt x="1518286" y="3034436"/>
                </a:lnTo>
                <a:lnTo>
                  <a:pt x="1514552" y="3038157"/>
                </a:lnTo>
                <a:lnTo>
                  <a:pt x="1514438" y="3047771"/>
                </a:lnTo>
                <a:lnTo>
                  <a:pt x="1518286" y="3051606"/>
                </a:lnTo>
                <a:lnTo>
                  <a:pt x="1525703" y="3051606"/>
                </a:lnTo>
                <a:lnTo>
                  <a:pt x="1545032" y="3051492"/>
                </a:lnTo>
                <a:lnTo>
                  <a:pt x="1548842" y="3047593"/>
                </a:lnTo>
                <a:lnTo>
                  <a:pt x="1548740" y="3038157"/>
                </a:lnTo>
                <a:lnTo>
                  <a:pt x="1544905" y="3034372"/>
                </a:lnTo>
                <a:close/>
              </a:path>
              <a:path w="3051810" h="3051810">
                <a:moveTo>
                  <a:pt x="1470508" y="3033445"/>
                </a:moveTo>
                <a:lnTo>
                  <a:pt x="1465009" y="3033534"/>
                </a:lnTo>
                <a:lnTo>
                  <a:pt x="1461771" y="3036989"/>
                </a:lnTo>
                <a:lnTo>
                  <a:pt x="1461580" y="3041700"/>
                </a:lnTo>
                <a:lnTo>
                  <a:pt x="1461415" y="3046437"/>
                </a:lnTo>
                <a:lnTo>
                  <a:pt x="1465111" y="3050425"/>
                </a:lnTo>
                <a:lnTo>
                  <a:pt x="1475601" y="3050832"/>
                </a:lnTo>
                <a:lnTo>
                  <a:pt x="1487336" y="3051136"/>
                </a:lnTo>
                <a:lnTo>
                  <a:pt x="1491984" y="3051136"/>
                </a:lnTo>
                <a:lnTo>
                  <a:pt x="1495807" y="3047428"/>
                </a:lnTo>
                <a:lnTo>
                  <a:pt x="1496023" y="3038005"/>
                </a:lnTo>
                <a:lnTo>
                  <a:pt x="1492289" y="3034080"/>
                </a:lnTo>
                <a:lnTo>
                  <a:pt x="1476173" y="3033661"/>
                </a:lnTo>
                <a:lnTo>
                  <a:pt x="1470508" y="3033445"/>
                </a:lnTo>
                <a:close/>
              </a:path>
              <a:path w="3051810" h="3051810">
                <a:moveTo>
                  <a:pt x="1597775" y="3032353"/>
                </a:moveTo>
                <a:lnTo>
                  <a:pt x="1592568" y="3032975"/>
                </a:lnTo>
                <a:lnTo>
                  <a:pt x="1570864" y="3033750"/>
                </a:lnTo>
                <a:lnTo>
                  <a:pt x="1567143" y="3037687"/>
                </a:lnTo>
                <a:lnTo>
                  <a:pt x="1567409" y="3047098"/>
                </a:lnTo>
                <a:lnTo>
                  <a:pt x="1571232" y="3050768"/>
                </a:lnTo>
                <a:lnTo>
                  <a:pt x="1576109" y="3050768"/>
                </a:lnTo>
                <a:lnTo>
                  <a:pt x="1587602" y="3050387"/>
                </a:lnTo>
                <a:lnTo>
                  <a:pt x="1598067" y="3049917"/>
                </a:lnTo>
                <a:lnTo>
                  <a:pt x="1601737" y="3045904"/>
                </a:lnTo>
                <a:lnTo>
                  <a:pt x="1601306" y="3036443"/>
                </a:lnTo>
                <a:lnTo>
                  <a:pt x="1597775" y="3032353"/>
                </a:lnTo>
                <a:close/>
              </a:path>
              <a:path w="3051810" h="3051810">
                <a:moveTo>
                  <a:pt x="1413219" y="3030283"/>
                </a:moveTo>
                <a:lnTo>
                  <a:pt x="1409193" y="3033852"/>
                </a:lnTo>
                <a:lnTo>
                  <a:pt x="1408507" y="3043301"/>
                </a:lnTo>
                <a:lnTo>
                  <a:pt x="1412050" y="3047428"/>
                </a:lnTo>
                <a:lnTo>
                  <a:pt x="1422515" y="3048203"/>
                </a:lnTo>
                <a:lnTo>
                  <a:pt x="1434034" y="3048901"/>
                </a:lnTo>
                <a:lnTo>
                  <a:pt x="1434199" y="3048927"/>
                </a:lnTo>
                <a:lnTo>
                  <a:pt x="1439063" y="3048927"/>
                </a:lnTo>
                <a:lnTo>
                  <a:pt x="1442835" y="3045396"/>
                </a:lnTo>
                <a:lnTo>
                  <a:pt x="1443394" y="3036112"/>
                </a:lnTo>
                <a:lnTo>
                  <a:pt x="1439762" y="3032036"/>
                </a:lnTo>
                <a:lnTo>
                  <a:pt x="1423683" y="3031070"/>
                </a:lnTo>
                <a:lnTo>
                  <a:pt x="1413219" y="3030283"/>
                </a:lnTo>
                <a:close/>
              </a:path>
              <a:path w="3051810" h="3051810">
                <a:moveTo>
                  <a:pt x="1649743" y="3029610"/>
                </a:moveTo>
                <a:lnTo>
                  <a:pt x="1645019" y="3029788"/>
                </a:lnTo>
                <a:lnTo>
                  <a:pt x="1633716" y="3030651"/>
                </a:lnTo>
                <a:lnTo>
                  <a:pt x="1623289" y="3031312"/>
                </a:lnTo>
                <a:lnTo>
                  <a:pt x="1619695" y="3035414"/>
                </a:lnTo>
                <a:lnTo>
                  <a:pt x="1620279" y="3044685"/>
                </a:lnTo>
                <a:lnTo>
                  <a:pt x="1624077" y="3048165"/>
                </a:lnTo>
                <a:lnTo>
                  <a:pt x="1628928" y="3048165"/>
                </a:lnTo>
                <a:lnTo>
                  <a:pt x="1640638" y="3047365"/>
                </a:lnTo>
                <a:lnTo>
                  <a:pt x="1651102" y="3046526"/>
                </a:lnTo>
                <a:lnTo>
                  <a:pt x="1654633" y="3042386"/>
                </a:lnTo>
                <a:lnTo>
                  <a:pt x="1653884" y="3032925"/>
                </a:lnTo>
                <a:lnTo>
                  <a:pt x="1649743" y="3029610"/>
                </a:lnTo>
                <a:close/>
              </a:path>
              <a:path w="3051810" h="3051810">
                <a:moveTo>
                  <a:pt x="1360882" y="3025432"/>
                </a:moveTo>
                <a:lnTo>
                  <a:pt x="1356729" y="3028937"/>
                </a:lnTo>
                <a:lnTo>
                  <a:pt x="1355726" y="3038373"/>
                </a:lnTo>
                <a:lnTo>
                  <a:pt x="1359142" y="3042602"/>
                </a:lnTo>
                <a:lnTo>
                  <a:pt x="1381024" y="3044837"/>
                </a:lnTo>
                <a:lnTo>
                  <a:pt x="1381850" y="3044863"/>
                </a:lnTo>
                <a:lnTo>
                  <a:pt x="1386231" y="3044863"/>
                </a:lnTo>
                <a:lnTo>
                  <a:pt x="1389965" y="3041535"/>
                </a:lnTo>
                <a:lnTo>
                  <a:pt x="1390816" y="3032353"/>
                </a:lnTo>
                <a:lnTo>
                  <a:pt x="1387349" y="3028188"/>
                </a:lnTo>
                <a:lnTo>
                  <a:pt x="1365670" y="3026041"/>
                </a:lnTo>
                <a:lnTo>
                  <a:pt x="1360882" y="3025432"/>
                </a:lnTo>
                <a:close/>
              </a:path>
              <a:path w="3051810" h="3051810">
                <a:moveTo>
                  <a:pt x="1701826" y="3024301"/>
                </a:moveTo>
                <a:lnTo>
                  <a:pt x="1675651" y="3027095"/>
                </a:lnTo>
                <a:lnTo>
                  <a:pt x="1672235" y="3031299"/>
                </a:lnTo>
                <a:lnTo>
                  <a:pt x="1673162" y="3040443"/>
                </a:lnTo>
                <a:lnTo>
                  <a:pt x="1676896" y="3043720"/>
                </a:lnTo>
                <a:lnTo>
                  <a:pt x="1681836" y="3043707"/>
                </a:lnTo>
                <a:lnTo>
                  <a:pt x="1703985" y="3041307"/>
                </a:lnTo>
                <a:lnTo>
                  <a:pt x="1707376" y="3037065"/>
                </a:lnTo>
                <a:lnTo>
                  <a:pt x="1706309" y="3027629"/>
                </a:lnTo>
                <a:lnTo>
                  <a:pt x="1701826" y="3024301"/>
                </a:lnTo>
                <a:close/>
              </a:path>
              <a:path w="3051810" h="3051810">
                <a:moveTo>
                  <a:pt x="1308952" y="3018993"/>
                </a:moveTo>
                <a:lnTo>
                  <a:pt x="1304469" y="3022244"/>
                </a:lnTo>
                <a:lnTo>
                  <a:pt x="1303135" y="3031629"/>
                </a:lnTo>
                <a:lnTo>
                  <a:pt x="1306399" y="3035985"/>
                </a:lnTo>
                <a:lnTo>
                  <a:pt x="1328560" y="3038995"/>
                </a:lnTo>
                <a:lnTo>
                  <a:pt x="1329310" y="3039008"/>
                </a:lnTo>
                <a:lnTo>
                  <a:pt x="1333566" y="3038995"/>
                </a:lnTo>
                <a:lnTo>
                  <a:pt x="1337247" y="3035858"/>
                </a:lnTo>
                <a:lnTo>
                  <a:pt x="1338416" y="3026829"/>
                </a:lnTo>
                <a:lnTo>
                  <a:pt x="1335101" y="3022523"/>
                </a:lnTo>
                <a:lnTo>
                  <a:pt x="1308952" y="3018993"/>
                </a:lnTo>
                <a:close/>
              </a:path>
              <a:path w="3051810" h="3051810">
                <a:moveTo>
                  <a:pt x="1754112" y="3017215"/>
                </a:moveTo>
                <a:lnTo>
                  <a:pt x="1749464" y="3017964"/>
                </a:lnTo>
                <a:lnTo>
                  <a:pt x="1727861" y="3020999"/>
                </a:lnTo>
                <a:lnTo>
                  <a:pt x="1724585" y="3025330"/>
                </a:lnTo>
                <a:lnTo>
                  <a:pt x="1725804" y="3034334"/>
                </a:lnTo>
                <a:lnTo>
                  <a:pt x="1729474" y="3037446"/>
                </a:lnTo>
                <a:lnTo>
                  <a:pt x="1734465" y="3037433"/>
                </a:lnTo>
                <a:lnTo>
                  <a:pt x="1756677" y="3034258"/>
                </a:lnTo>
                <a:lnTo>
                  <a:pt x="1759916" y="3029889"/>
                </a:lnTo>
                <a:lnTo>
                  <a:pt x="1758519" y="3020517"/>
                </a:lnTo>
                <a:lnTo>
                  <a:pt x="1754112" y="3017215"/>
                </a:lnTo>
                <a:close/>
              </a:path>
              <a:path w="3051810" h="3051810">
                <a:moveTo>
                  <a:pt x="1256932" y="3010573"/>
                </a:moveTo>
                <a:lnTo>
                  <a:pt x="1252462" y="3013646"/>
                </a:lnTo>
                <a:lnTo>
                  <a:pt x="1250786" y="3022981"/>
                </a:lnTo>
                <a:lnTo>
                  <a:pt x="1253910" y="3027438"/>
                </a:lnTo>
                <a:lnTo>
                  <a:pt x="1264235" y="3029292"/>
                </a:lnTo>
                <a:lnTo>
                  <a:pt x="1276059" y="3031286"/>
                </a:lnTo>
                <a:lnTo>
                  <a:pt x="1277011" y="3031312"/>
                </a:lnTo>
                <a:lnTo>
                  <a:pt x="1281126" y="3031312"/>
                </a:lnTo>
                <a:lnTo>
                  <a:pt x="1284758" y="3028327"/>
                </a:lnTo>
                <a:lnTo>
                  <a:pt x="1286231" y="3019463"/>
                </a:lnTo>
                <a:lnTo>
                  <a:pt x="1283082" y="3015030"/>
                </a:lnTo>
                <a:lnTo>
                  <a:pt x="1267181" y="3012389"/>
                </a:lnTo>
                <a:lnTo>
                  <a:pt x="1256932" y="3010573"/>
                </a:lnTo>
                <a:close/>
              </a:path>
              <a:path w="3051810" h="3051810">
                <a:moveTo>
                  <a:pt x="1805839" y="3008426"/>
                </a:moveTo>
                <a:lnTo>
                  <a:pt x="1801318" y="3009328"/>
                </a:lnTo>
                <a:lnTo>
                  <a:pt x="1779830" y="3013125"/>
                </a:lnTo>
                <a:lnTo>
                  <a:pt x="1776693" y="3017570"/>
                </a:lnTo>
                <a:lnTo>
                  <a:pt x="1778217" y="3026422"/>
                </a:lnTo>
                <a:lnTo>
                  <a:pt x="1781862" y="3029369"/>
                </a:lnTo>
                <a:lnTo>
                  <a:pt x="1786434" y="3029369"/>
                </a:lnTo>
                <a:lnTo>
                  <a:pt x="1786929" y="3029343"/>
                </a:lnTo>
                <a:lnTo>
                  <a:pt x="1798778" y="3027260"/>
                </a:lnTo>
                <a:lnTo>
                  <a:pt x="1809090" y="3025343"/>
                </a:lnTo>
                <a:lnTo>
                  <a:pt x="1812176" y="3020872"/>
                </a:lnTo>
                <a:lnTo>
                  <a:pt x="1810449" y="3011525"/>
                </a:lnTo>
                <a:lnTo>
                  <a:pt x="1805839" y="3008426"/>
                </a:lnTo>
                <a:close/>
              </a:path>
              <a:path w="3051810" h="3051810">
                <a:moveTo>
                  <a:pt x="1205510" y="3000349"/>
                </a:moveTo>
                <a:lnTo>
                  <a:pt x="1200798" y="3003296"/>
                </a:lnTo>
                <a:lnTo>
                  <a:pt x="1198805" y="3012579"/>
                </a:lnTo>
                <a:lnTo>
                  <a:pt x="1201751" y="3017151"/>
                </a:lnTo>
                <a:lnTo>
                  <a:pt x="1212038" y="3019361"/>
                </a:lnTo>
                <a:lnTo>
                  <a:pt x="1223887" y="3021774"/>
                </a:lnTo>
                <a:lnTo>
                  <a:pt x="1224459" y="3021825"/>
                </a:lnTo>
                <a:lnTo>
                  <a:pt x="1229043" y="3021825"/>
                </a:lnTo>
                <a:lnTo>
                  <a:pt x="1232612" y="3019005"/>
                </a:lnTo>
                <a:lnTo>
                  <a:pt x="1233425" y="3014916"/>
                </a:lnTo>
                <a:lnTo>
                  <a:pt x="1234377" y="3010268"/>
                </a:lnTo>
                <a:lnTo>
                  <a:pt x="1231355" y="3005747"/>
                </a:lnTo>
                <a:lnTo>
                  <a:pt x="1215556" y="3002559"/>
                </a:lnTo>
                <a:lnTo>
                  <a:pt x="1210006" y="3001365"/>
                </a:lnTo>
                <a:lnTo>
                  <a:pt x="1205510" y="3000349"/>
                </a:lnTo>
                <a:close/>
              </a:path>
              <a:path w="3051810" h="3051810">
                <a:moveTo>
                  <a:pt x="1857541" y="2997911"/>
                </a:moveTo>
                <a:lnTo>
                  <a:pt x="1852804" y="2998863"/>
                </a:lnTo>
                <a:lnTo>
                  <a:pt x="1847254" y="3000108"/>
                </a:lnTo>
                <a:lnTo>
                  <a:pt x="1831493" y="3003410"/>
                </a:lnTo>
                <a:lnTo>
                  <a:pt x="1828509" y="3007956"/>
                </a:lnTo>
                <a:lnTo>
                  <a:pt x="1830325" y="3016656"/>
                </a:lnTo>
                <a:lnTo>
                  <a:pt x="1833893" y="3019450"/>
                </a:lnTo>
                <a:lnTo>
                  <a:pt x="1838453" y="3019450"/>
                </a:lnTo>
                <a:lnTo>
                  <a:pt x="1839037" y="3019399"/>
                </a:lnTo>
                <a:lnTo>
                  <a:pt x="1839634" y="3019259"/>
                </a:lnTo>
                <a:lnTo>
                  <a:pt x="1845260" y="3018104"/>
                </a:lnTo>
                <a:lnTo>
                  <a:pt x="1861160" y="3014599"/>
                </a:lnTo>
                <a:lnTo>
                  <a:pt x="1864081" y="3010027"/>
                </a:lnTo>
                <a:lnTo>
                  <a:pt x="1862024" y="3000781"/>
                </a:lnTo>
                <a:lnTo>
                  <a:pt x="1857541" y="2997911"/>
                </a:lnTo>
                <a:close/>
              </a:path>
              <a:path w="3051810" h="3051810">
                <a:moveTo>
                  <a:pt x="1154151" y="2988424"/>
                </a:moveTo>
                <a:lnTo>
                  <a:pt x="1149503" y="2991205"/>
                </a:lnTo>
                <a:lnTo>
                  <a:pt x="1147217" y="3000375"/>
                </a:lnTo>
                <a:lnTo>
                  <a:pt x="1150024" y="3005035"/>
                </a:lnTo>
                <a:lnTo>
                  <a:pt x="1172058" y="3010420"/>
                </a:lnTo>
                <a:lnTo>
                  <a:pt x="1172731" y="3010484"/>
                </a:lnTo>
                <a:lnTo>
                  <a:pt x="1177265" y="3010484"/>
                </a:lnTo>
                <a:lnTo>
                  <a:pt x="1180796" y="3007842"/>
                </a:lnTo>
                <a:lnTo>
                  <a:pt x="1182841" y="2999270"/>
                </a:lnTo>
                <a:lnTo>
                  <a:pt x="1179983" y="2994647"/>
                </a:lnTo>
                <a:lnTo>
                  <a:pt x="1154151" y="2988424"/>
                </a:lnTo>
                <a:close/>
              </a:path>
              <a:path w="3051810" h="3051810">
                <a:moveTo>
                  <a:pt x="1908557" y="2985452"/>
                </a:moveTo>
                <a:lnTo>
                  <a:pt x="1882738" y="2991993"/>
                </a:lnTo>
                <a:lnTo>
                  <a:pt x="1879956" y="2996653"/>
                </a:lnTo>
                <a:lnTo>
                  <a:pt x="1882077" y="3005162"/>
                </a:lnTo>
                <a:lnTo>
                  <a:pt x="1885570" y="3007753"/>
                </a:lnTo>
                <a:lnTo>
                  <a:pt x="1890116" y="3007753"/>
                </a:lnTo>
                <a:lnTo>
                  <a:pt x="1890828" y="3007677"/>
                </a:lnTo>
                <a:lnTo>
                  <a:pt x="1912824" y="3002089"/>
                </a:lnTo>
                <a:lnTo>
                  <a:pt x="1915580" y="2997415"/>
                </a:lnTo>
                <a:lnTo>
                  <a:pt x="1913205" y="2988233"/>
                </a:lnTo>
                <a:lnTo>
                  <a:pt x="1908557" y="2985452"/>
                </a:lnTo>
                <a:close/>
              </a:path>
              <a:path w="3051810" h="3051810">
                <a:moveTo>
                  <a:pt x="1103326" y="2974454"/>
                </a:moveTo>
                <a:lnTo>
                  <a:pt x="1098665" y="2977210"/>
                </a:lnTo>
                <a:lnTo>
                  <a:pt x="1096074" y="2986328"/>
                </a:lnTo>
                <a:lnTo>
                  <a:pt x="1098703" y="2991065"/>
                </a:lnTo>
                <a:lnTo>
                  <a:pt x="1120636" y="2997263"/>
                </a:lnTo>
                <a:lnTo>
                  <a:pt x="1121423" y="2997365"/>
                </a:lnTo>
                <a:lnTo>
                  <a:pt x="1125945" y="2997365"/>
                </a:lnTo>
                <a:lnTo>
                  <a:pt x="1129399" y="2994863"/>
                </a:lnTo>
                <a:lnTo>
                  <a:pt x="1131710" y="2986493"/>
                </a:lnTo>
                <a:lnTo>
                  <a:pt x="1129031" y="2981769"/>
                </a:lnTo>
                <a:lnTo>
                  <a:pt x="1108000" y="2975876"/>
                </a:lnTo>
                <a:lnTo>
                  <a:pt x="1103326" y="2974454"/>
                </a:lnTo>
                <a:close/>
              </a:path>
              <a:path w="3051810" h="3051810">
                <a:moveTo>
                  <a:pt x="1959141" y="2971304"/>
                </a:moveTo>
                <a:lnTo>
                  <a:pt x="1954569" y="2972612"/>
                </a:lnTo>
                <a:lnTo>
                  <a:pt x="1949108" y="2974238"/>
                </a:lnTo>
                <a:lnTo>
                  <a:pt x="1933614" y="2978658"/>
                </a:lnTo>
                <a:lnTo>
                  <a:pt x="1930972" y="2983407"/>
                </a:lnTo>
                <a:lnTo>
                  <a:pt x="1933334" y="2991739"/>
                </a:lnTo>
                <a:lnTo>
                  <a:pt x="1936789" y="2994202"/>
                </a:lnTo>
                <a:lnTo>
                  <a:pt x="1941297" y="2994202"/>
                </a:lnTo>
                <a:lnTo>
                  <a:pt x="1942085" y="2994101"/>
                </a:lnTo>
                <a:lnTo>
                  <a:pt x="1964005" y="2987713"/>
                </a:lnTo>
                <a:lnTo>
                  <a:pt x="1966583" y="2982937"/>
                </a:lnTo>
                <a:lnTo>
                  <a:pt x="1963903" y="2973870"/>
                </a:lnTo>
                <a:lnTo>
                  <a:pt x="1959141" y="2971304"/>
                </a:lnTo>
                <a:close/>
              </a:path>
              <a:path w="3051810" h="3051810">
                <a:moveTo>
                  <a:pt x="1053123" y="2958972"/>
                </a:moveTo>
                <a:lnTo>
                  <a:pt x="1048322" y="2961462"/>
                </a:lnTo>
                <a:lnTo>
                  <a:pt x="1045401" y="2970466"/>
                </a:lnTo>
                <a:lnTo>
                  <a:pt x="1047865" y="2975305"/>
                </a:lnTo>
                <a:lnTo>
                  <a:pt x="1069734" y="2982302"/>
                </a:lnTo>
                <a:lnTo>
                  <a:pt x="1070611" y="2982429"/>
                </a:lnTo>
                <a:lnTo>
                  <a:pt x="1075119" y="2982429"/>
                </a:lnTo>
                <a:lnTo>
                  <a:pt x="1078510" y="2980093"/>
                </a:lnTo>
                <a:lnTo>
                  <a:pt x="1079640" y="2976435"/>
                </a:lnTo>
                <a:lnTo>
                  <a:pt x="1081076" y="2971901"/>
                </a:lnTo>
                <a:lnTo>
                  <a:pt x="1078574" y="2967088"/>
                </a:lnTo>
                <a:lnTo>
                  <a:pt x="1053123" y="2958972"/>
                </a:lnTo>
                <a:close/>
              </a:path>
              <a:path w="3051810" h="3051810">
                <a:moveTo>
                  <a:pt x="2009103" y="2955315"/>
                </a:moveTo>
                <a:lnTo>
                  <a:pt x="2004721" y="2956814"/>
                </a:lnTo>
                <a:lnTo>
                  <a:pt x="1983957" y="2963633"/>
                </a:lnTo>
                <a:lnTo>
                  <a:pt x="1981506" y="2968485"/>
                </a:lnTo>
                <a:lnTo>
                  <a:pt x="1984160" y="2976613"/>
                </a:lnTo>
                <a:lnTo>
                  <a:pt x="1987513" y="2978912"/>
                </a:lnTo>
                <a:lnTo>
                  <a:pt x="1992021" y="2978912"/>
                </a:lnTo>
                <a:lnTo>
                  <a:pt x="1992910" y="2978785"/>
                </a:lnTo>
                <a:lnTo>
                  <a:pt x="2014653" y="2971609"/>
                </a:lnTo>
                <a:lnTo>
                  <a:pt x="2017066" y="2966745"/>
                </a:lnTo>
                <a:lnTo>
                  <a:pt x="2014068" y="2957741"/>
                </a:lnTo>
                <a:lnTo>
                  <a:pt x="2009103" y="2955315"/>
                </a:lnTo>
                <a:close/>
              </a:path>
              <a:path w="3051810" h="3051810">
                <a:moveTo>
                  <a:pt x="1003352" y="2941599"/>
                </a:moveTo>
                <a:lnTo>
                  <a:pt x="998449" y="2943885"/>
                </a:lnTo>
                <a:lnTo>
                  <a:pt x="995211" y="2952800"/>
                </a:lnTo>
                <a:lnTo>
                  <a:pt x="997510" y="2957741"/>
                </a:lnTo>
                <a:lnTo>
                  <a:pt x="1019214" y="2965538"/>
                </a:lnTo>
                <a:lnTo>
                  <a:pt x="1020166" y="2965678"/>
                </a:lnTo>
                <a:lnTo>
                  <a:pt x="1024662" y="2965678"/>
                </a:lnTo>
                <a:lnTo>
                  <a:pt x="1027990" y="2963494"/>
                </a:lnTo>
                <a:lnTo>
                  <a:pt x="1030796" y="2955493"/>
                </a:lnTo>
                <a:lnTo>
                  <a:pt x="1028447" y="2950578"/>
                </a:lnTo>
                <a:lnTo>
                  <a:pt x="1003352" y="2941599"/>
                </a:lnTo>
                <a:close/>
              </a:path>
              <a:path w="3051810" h="3051810">
                <a:moveTo>
                  <a:pt x="2058620" y="2937560"/>
                </a:moveTo>
                <a:lnTo>
                  <a:pt x="2054238" y="2939275"/>
                </a:lnTo>
                <a:lnTo>
                  <a:pt x="2048917" y="2941269"/>
                </a:lnTo>
                <a:lnTo>
                  <a:pt x="2033753" y="2946768"/>
                </a:lnTo>
                <a:lnTo>
                  <a:pt x="2031442" y="2951683"/>
                </a:lnTo>
                <a:lnTo>
                  <a:pt x="2034325" y="2959646"/>
                </a:lnTo>
                <a:lnTo>
                  <a:pt x="2037614" y="2961830"/>
                </a:lnTo>
                <a:lnTo>
                  <a:pt x="2042110" y="2961830"/>
                </a:lnTo>
                <a:lnTo>
                  <a:pt x="2043088" y="2961665"/>
                </a:lnTo>
                <a:lnTo>
                  <a:pt x="2049489" y="2959366"/>
                </a:lnTo>
                <a:lnTo>
                  <a:pt x="2064716" y="2953677"/>
                </a:lnTo>
                <a:lnTo>
                  <a:pt x="2066964" y="2948711"/>
                </a:lnTo>
                <a:lnTo>
                  <a:pt x="2065287" y="2944291"/>
                </a:lnTo>
                <a:lnTo>
                  <a:pt x="2063624" y="2939821"/>
                </a:lnTo>
                <a:lnTo>
                  <a:pt x="2058620" y="2937560"/>
                </a:lnTo>
                <a:close/>
              </a:path>
              <a:path w="3051810" h="3051810">
                <a:moveTo>
                  <a:pt x="954228" y="2922435"/>
                </a:moveTo>
                <a:lnTo>
                  <a:pt x="949275" y="2924568"/>
                </a:lnTo>
                <a:lnTo>
                  <a:pt x="945681" y="2933357"/>
                </a:lnTo>
                <a:lnTo>
                  <a:pt x="947802" y="2938373"/>
                </a:lnTo>
                <a:lnTo>
                  <a:pt x="968287" y="2946590"/>
                </a:lnTo>
                <a:lnTo>
                  <a:pt x="969328" y="2946984"/>
                </a:lnTo>
                <a:lnTo>
                  <a:pt x="970382" y="2947174"/>
                </a:lnTo>
                <a:lnTo>
                  <a:pt x="974840" y="2947174"/>
                </a:lnTo>
                <a:lnTo>
                  <a:pt x="978091" y="2945117"/>
                </a:lnTo>
                <a:lnTo>
                  <a:pt x="981152" y="2937306"/>
                </a:lnTo>
                <a:lnTo>
                  <a:pt x="978968" y="2932315"/>
                </a:lnTo>
                <a:lnTo>
                  <a:pt x="963943" y="2926397"/>
                </a:lnTo>
                <a:lnTo>
                  <a:pt x="954228" y="2922435"/>
                </a:lnTo>
                <a:close/>
              </a:path>
              <a:path w="3051810" h="3051810">
                <a:moveTo>
                  <a:pt x="2107540" y="2918244"/>
                </a:moveTo>
                <a:lnTo>
                  <a:pt x="2103133" y="2919984"/>
                </a:lnTo>
                <a:lnTo>
                  <a:pt x="2092631" y="2924340"/>
                </a:lnTo>
                <a:lnTo>
                  <a:pt x="2082940" y="2928200"/>
                </a:lnTo>
                <a:lnTo>
                  <a:pt x="2080807" y="2933204"/>
                </a:lnTo>
                <a:lnTo>
                  <a:pt x="2083918" y="2940951"/>
                </a:lnTo>
                <a:lnTo>
                  <a:pt x="2087131" y="2942996"/>
                </a:lnTo>
                <a:lnTo>
                  <a:pt x="2091615" y="2942996"/>
                </a:lnTo>
                <a:lnTo>
                  <a:pt x="2092681" y="2942793"/>
                </a:lnTo>
                <a:lnTo>
                  <a:pt x="2104416" y="2938068"/>
                </a:lnTo>
                <a:lnTo>
                  <a:pt x="2114119" y="2934030"/>
                </a:lnTo>
                <a:lnTo>
                  <a:pt x="2116176" y="2928988"/>
                </a:lnTo>
                <a:lnTo>
                  <a:pt x="2112544" y="2920238"/>
                </a:lnTo>
                <a:lnTo>
                  <a:pt x="2107540" y="2918244"/>
                </a:lnTo>
                <a:close/>
              </a:path>
              <a:path w="3051810" h="3051810">
                <a:moveTo>
                  <a:pt x="905841" y="2901594"/>
                </a:moveTo>
                <a:lnTo>
                  <a:pt x="900761" y="2903575"/>
                </a:lnTo>
                <a:lnTo>
                  <a:pt x="896887" y="2912224"/>
                </a:lnTo>
                <a:lnTo>
                  <a:pt x="898831" y="2917304"/>
                </a:lnTo>
                <a:lnTo>
                  <a:pt x="913715" y="2923933"/>
                </a:lnTo>
                <a:lnTo>
                  <a:pt x="920128" y="2926715"/>
                </a:lnTo>
                <a:lnTo>
                  <a:pt x="921284" y="2926930"/>
                </a:lnTo>
                <a:lnTo>
                  <a:pt x="925742" y="2926930"/>
                </a:lnTo>
                <a:lnTo>
                  <a:pt x="928891" y="2925000"/>
                </a:lnTo>
                <a:lnTo>
                  <a:pt x="932181" y="2917405"/>
                </a:lnTo>
                <a:lnTo>
                  <a:pt x="930187" y="2912364"/>
                </a:lnTo>
                <a:lnTo>
                  <a:pt x="910172" y="2903575"/>
                </a:lnTo>
                <a:lnTo>
                  <a:pt x="905841" y="2901594"/>
                </a:lnTo>
                <a:close/>
              </a:path>
              <a:path w="3051810" h="3051810">
                <a:moveTo>
                  <a:pt x="2155445" y="2897174"/>
                </a:moveTo>
                <a:lnTo>
                  <a:pt x="2151139" y="2899092"/>
                </a:lnTo>
                <a:lnTo>
                  <a:pt x="2140827" y="2903778"/>
                </a:lnTo>
                <a:lnTo>
                  <a:pt x="2131289" y="2907982"/>
                </a:lnTo>
                <a:lnTo>
                  <a:pt x="2129321" y="2913049"/>
                </a:lnTo>
                <a:lnTo>
                  <a:pt x="2132661" y="2920593"/>
                </a:lnTo>
                <a:lnTo>
                  <a:pt x="2135811" y="2922498"/>
                </a:lnTo>
                <a:lnTo>
                  <a:pt x="2140256" y="2922498"/>
                </a:lnTo>
                <a:lnTo>
                  <a:pt x="2141449" y="2922270"/>
                </a:lnTo>
                <a:lnTo>
                  <a:pt x="2153070" y="2917101"/>
                </a:lnTo>
                <a:lnTo>
                  <a:pt x="2162595" y="2912745"/>
                </a:lnTo>
                <a:lnTo>
                  <a:pt x="2164487" y="2907665"/>
                </a:lnTo>
                <a:lnTo>
                  <a:pt x="2162531" y="2903334"/>
                </a:lnTo>
                <a:lnTo>
                  <a:pt x="2160563" y="2899041"/>
                </a:lnTo>
                <a:lnTo>
                  <a:pt x="2155445" y="2897174"/>
                </a:lnTo>
                <a:close/>
              </a:path>
              <a:path w="3051810" h="3051810">
                <a:moveTo>
                  <a:pt x="858203" y="2879102"/>
                </a:moveTo>
                <a:lnTo>
                  <a:pt x="853072" y="2880868"/>
                </a:lnTo>
                <a:lnTo>
                  <a:pt x="848881" y="2889377"/>
                </a:lnTo>
                <a:lnTo>
                  <a:pt x="850621" y="2894520"/>
                </a:lnTo>
                <a:lnTo>
                  <a:pt x="871665" y="2904718"/>
                </a:lnTo>
                <a:lnTo>
                  <a:pt x="872923" y="2904985"/>
                </a:lnTo>
                <a:lnTo>
                  <a:pt x="877368" y="2904985"/>
                </a:lnTo>
                <a:lnTo>
                  <a:pt x="880454" y="2903169"/>
                </a:lnTo>
                <a:lnTo>
                  <a:pt x="883959" y="2895815"/>
                </a:lnTo>
                <a:lnTo>
                  <a:pt x="882130" y="2890685"/>
                </a:lnTo>
                <a:lnTo>
                  <a:pt x="867576" y="2883725"/>
                </a:lnTo>
                <a:lnTo>
                  <a:pt x="858203" y="2879102"/>
                </a:lnTo>
                <a:close/>
              </a:path>
              <a:path w="3051810" h="3051810">
                <a:moveTo>
                  <a:pt x="2202689" y="2874391"/>
                </a:moveTo>
                <a:lnTo>
                  <a:pt x="2193367" y="2879064"/>
                </a:lnTo>
                <a:lnTo>
                  <a:pt x="2178914" y="2886087"/>
                </a:lnTo>
                <a:lnTo>
                  <a:pt x="2177111" y="2891218"/>
                </a:lnTo>
                <a:lnTo>
                  <a:pt x="2180654" y="2898546"/>
                </a:lnTo>
                <a:lnTo>
                  <a:pt x="2183728" y="2900337"/>
                </a:lnTo>
                <a:lnTo>
                  <a:pt x="2188160" y="2900337"/>
                </a:lnTo>
                <a:lnTo>
                  <a:pt x="2189443" y="2900070"/>
                </a:lnTo>
                <a:lnTo>
                  <a:pt x="2200974" y="2894457"/>
                </a:lnTo>
                <a:lnTo>
                  <a:pt x="2210347" y="2889758"/>
                </a:lnTo>
                <a:lnTo>
                  <a:pt x="2212061" y="2884614"/>
                </a:lnTo>
                <a:lnTo>
                  <a:pt x="2207820" y="2876118"/>
                </a:lnTo>
                <a:lnTo>
                  <a:pt x="2202689" y="2874391"/>
                </a:lnTo>
                <a:close/>
              </a:path>
              <a:path w="3051810" h="3051810">
                <a:moveTo>
                  <a:pt x="811467" y="2854947"/>
                </a:moveTo>
                <a:lnTo>
                  <a:pt x="806184" y="2856509"/>
                </a:lnTo>
                <a:lnTo>
                  <a:pt x="801714" y="2864891"/>
                </a:lnTo>
                <a:lnTo>
                  <a:pt x="803288" y="2870085"/>
                </a:lnTo>
                <a:lnTo>
                  <a:pt x="812534" y="2875038"/>
                </a:lnTo>
                <a:lnTo>
                  <a:pt x="824040" y="2881071"/>
                </a:lnTo>
                <a:lnTo>
                  <a:pt x="825399" y="2881376"/>
                </a:lnTo>
                <a:lnTo>
                  <a:pt x="829844" y="2881376"/>
                </a:lnTo>
                <a:lnTo>
                  <a:pt x="832829" y="2879699"/>
                </a:lnTo>
                <a:lnTo>
                  <a:pt x="836550" y="2872536"/>
                </a:lnTo>
                <a:lnTo>
                  <a:pt x="834911" y="2867355"/>
                </a:lnTo>
                <a:lnTo>
                  <a:pt x="825628" y="2862541"/>
                </a:lnTo>
                <a:lnTo>
                  <a:pt x="815557" y="2857195"/>
                </a:lnTo>
                <a:lnTo>
                  <a:pt x="811467" y="2854947"/>
                </a:lnTo>
                <a:close/>
              </a:path>
              <a:path w="3051810" h="3051810">
                <a:moveTo>
                  <a:pt x="2249082" y="2850070"/>
                </a:moveTo>
                <a:lnTo>
                  <a:pt x="2239951" y="2855010"/>
                </a:lnTo>
                <a:lnTo>
                  <a:pt x="2225727" y="2862554"/>
                </a:lnTo>
                <a:lnTo>
                  <a:pt x="2224114" y="2867761"/>
                </a:lnTo>
                <a:lnTo>
                  <a:pt x="2227873" y="2874860"/>
                </a:lnTo>
                <a:lnTo>
                  <a:pt x="2230857" y="2876524"/>
                </a:lnTo>
                <a:lnTo>
                  <a:pt x="2235290" y="2876524"/>
                </a:lnTo>
                <a:lnTo>
                  <a:pt x="2236661" y="2876207"/>
                </a:lnTo>
                <a:lnTo>
                  <a:pt x="2243011" y="2872854"/>
                </a:lnTo>
                <a:lnTo>
                  <a:pt x="2257286" y="2865145"/>
                </a:lnTo>
                <a:lnTo>
                  <a:pt x="2258823" y="2859938"/>
                </a:lnTo>
                <a:lnTo>
                  <a:pt x="2254302" y="2851594"/>
                </a:lnTo>
                <a:lnTo>
                  <a:pt x="2249082" y="2850070"/>
                </a:lnTo>
                <a:close/>
              </a:path>
              <a:path w="3051810" h="3051810">
                <a:moveTo>
                  <a:pt x="765506" y="2829140"/>
                </a:moveTo>
                <a:lnTo>
                  <a:pt x="760235" y="2830550"/>
                </a:lnTo>
                <a:lnTo>
                  <a:pt x="755460" y="2838754"/>
                </a:lnTo>
                <a:lnTo>
                  <a:pt x="756845" y="2844012"/>
                </a:lnTo>
                <a:lnTo>
                  <a:pt x="765925" y="2849308"/>
                </a:lnTo>
                <a:lnTo>
                  <a:pt x="770942" y="2852178"/>
                </a:lnTo>
                <a:lnTo>
                  <a:pt x="775983" y="2855010"/>
                </a:lnTo>
                <a:lnTo>
                  <a:pt x="777304" y="2855772"/>
                </a:lnTo>
                <a:lnTo>
                  <a:pt x="778752" y="2856115"/>
                </a:lnTo>
                <a:lnTo>
                  <a:pt x="783184" y="2856115"/>
                </a:lnTo>
                <a:lnTo>
                  <a:pt x="786093" y="2854540"/>
                </a:lnTo>
                <a:lnTo>
                  <a:pt x="790004" y="2847619"/>
                </a:lnTo>
                <a:lnTo>
                  <a:pt x="788544" y="2842387"/>
                </a:lnTo>
                <a:lnTo>
                  <a:pt x="774510" y="2834424"/>
                </a:lnTo>
                <a:lnTo>
                  <a:pt x="769595" y="2831566"/>
                </a:lnTo>
                <a:lnTo>
                  <a:pt x="765506" y="2829140"/>
                </a:lnTo>
                <a:close/>
              </a:path>
              <a:path w="3051810" h="3051810">
                <a:moveTo>
                  <a:pt x="2294548" y="2824073"/>
                </a:moveTo>
                <a:lnTo>
                  <a:pt x="2285658" y="2829356"/>
                </a:lnTo>
                <a:lnTo>
                  <a:pt x="2271726" y="2837370"/>
                </a:lnTo>
                <a:lnTo>
                  <a:pt x="2270278" y="2842602"/>
                </a:lnTo>
                <a:lnTo>
                  <a:pt x="2274215" y="2849499"/>
                </a:lnTo>
                <a:lnTo>
                  <a:pt x="2277123" y="2851048"/>
                </a:lnTo>
                <a:lnTo>
                  <a:pt x="2281543" y="2851048"/>
                </a:lnTo>
                <a:lnTo>
                  <a:pt x="2304708" y="2833585"/>
                </a:lnTo>
                <a:lnTo>
                  <a:pt x="2299856" y="2825394"/>
                </a:lnTo>
                <a:lnTo>
                  <a:pt x="2294548" y="2824073"/>
                </a:lnTo>
                <a:close/>
              </a:path>
              <a:path w="3051810" h="3051810">
                <a:moveTo>
                  <a:pt x="720548" y="2801810"/>
                </a:moveTo>
                <a:lnTo>
                  <a:pt x="715214" y="2803016"/>
                </a:lnTo>
                <a:lnTo>
                  <a:pt x="710147" y="2811030"/>
                </a:lnTo>
                <a:lnTo>
                  <a:pt x="711353" y="2816339"/>
                </a:lnTo>
                <a:lnTo>
                  <a:pt x="720243" y="2821927"/>
                </a:lnTo>
                <a:lnTo>
                  <a:pt x="730073" y="2827997"/>
                </a:lnTo>
                <a:lnTo>
                  <a:pt x="731483" y="2828848"/>
                </a:lnTo>
                <a:lnTo>
                  <a:pt x="733019" y="2829255"/>
                </a:lnTo>
                <a:lnTo>
                  <a:pt x="737452" y="2829255"/>
                </a:lnTo>
                <a:lnTo>
                  <a:pt x="740271" y="2827794"/>
                </a:lnTo>
                <a:lnTo>
                  <a:pt x="744360" y="2821127"/>
                </a:lnTo>
                <a:lnTo>
                  <a:pt x="743103" y="2815831"/>
                </a:lnTo>
                <a:lnTo>
                  <a:pt x="729336" y="2807373"/>
                </a:lnTo>
                <a:lnTo>
                  <a:pt x="720548" y="2801810"/>
                </a:lnTo>
                <a:close/>
              </a:path>
              <a:path w="3051810" h="3051810">
                <a:moveTo>
                  <a:pt x="2339252" y="2796552"/>
                </a:moveTo>
                <a:lnTo>
                  <a:pt x="2325688" y="2805125"/>
                </a:lnTo>
                <a:lnTo>
                  <a:pt x="2316824" y="2810637"/>
                </a:lnTo>
                <a:lnTo>
                  <a:pt x="2315604" y="2815945"/>
                </a:lnTo>
                <a:lnTo>
                  <a:pt x="2319732" y="2822562"/>
                </a:lnTo>
                <a:lnTo>
                  <a:pt x="2322551" y="2824010"/>
                </a:lnTo>
                <a:lnTo>
                  <a:pt x="2326958" y="2824010"/>
                </a:lnTo>
                <a:lnTo>
                  <a:pt x="2328520" y="2823591"/>
                </a:lnTo>
                <a:lnTo>
                  <a:pt x="2339671" y="2816631"/>
                </a:lnTo>
                <a:lnTo>
                  <a:pt x="2348510" y="2810992"/>
                </a:lnTo>
                <a:lnTo>
                  <a:pt x="2349679" y="2805684"/>
                </a:lnTo>
                <a:lnTo>
                  <a:pt x="2344560" y="2797695"/>
                </a:lnTo>
                <a:lnTo>
                  <a:pt x="2339252" y="2796552"/>
                </a:lnTo>
                <a:close/>
              </a:path>
              <a:path w="3051810" h="3051810">
                <a:moveTo>
                  <a:pt x="676517" y="2772943"/>
                </a:moveTo>
                <a:lnTo>
                  <a:pt x="671158" y="2773934"/>
                </a:lnTo>
                <a:lnTo>
                  <a:pt x="665849" y="2781782"/>
                </a:lnTo>
                <a:lnTo>
                  <a:pt x="666865" y="2787116"/>
                </a:lnTo>
                <a:lnTo>
                  <a:pt x="675584" y="2793034"/>
                </a:lnTo>
                <a:lnTo>
                  <a:pt x="685258" y="2799486"/>
                </a:lnTo>
                <a:lnTo>
                  <a:pt x="686614" y="2800362"/>
                </a:lnTo>
                <a:lnTo>
                  <a:pt x="688252" y="2800832"/>
                </a:lnTo>
                <a:lnTo>
                  <a:pt x="692659" y="2800832"/>
                </a:lnTo>
                <a:lnTo>
                  <a:pt x="695402" y="2799486"/>
                </a:lnTo>
                <a:lnTo>
                  <a:pt x="699667" y="2793022"/>
                </a:lnTo>
                <a:lnTo>
                  <a:pt x="698602" y="2787713"/>
                </a:lnTo>
                <a:lnTo>
                  <a:pt x="689877" y="2781935"/>
                </a:lnTo>
                <a:lnTo>
                  <a:pt x="676517" y="2772943"/>
                </a:lnTo>
                <a:close/>
              </a:path>
              <a:path w="3051810" h="3051810">
                <a:moveTo>
                  <a:pt x="2382953" y="2767431"/>
                </a:moveTo>
                <a:lnTo>
                  <a:pt x="2360969" y="2782316"/>
                </a:lnTo>
                <a:lnTo>
                  <a:pt x="2359927" y="2787675"/>
                </a:lnTo>
                <a:lnTo>
                  <a:pt x="2364233" y="2794063"/>
                </a:lnTo>
                <a:lnTo>
                  <a:pt x="2366951" y="2795384"/>
                </a:lnTo>
                <a:lnTo>
                  <a:pt x="2371357" y="2795384"/>
                </a:lnTo>
                <a:lnTo>
                  <a:pt x="2373021" y="2794914"/>
                </a:lnTo>
                <a:lnTo>
                  <a:pt x="2392643" y="2781566"/>
                </a:lnTo>
                <a:lnTo>
                  <a:pt x="2393633" y="2776220"/>
                </a:lnTo>
                <a:lnTo>
                  <a:pt x="2388274" y="2768422"/>
                </a:lnTo>
                <a:lnTo>
                  <a:pt x="2382953" y="2767431"/>
                </a:lnTo>
                <a:close/>
              </a:path>
              <a:path w="3051810" h="3051810">
                <a:moveTo>
                  <a:pt x="633616" y="2742526"/>
                </a:moveTo>
                <a:lnTo>
                  <a:pt x="628232" y="2743339"/>
                </a:lnTo>
                <a:lnTo>
                  <a:pt x="622618" y="2750997"/>
                </a:lnTo>
                <a:lnTo>
                  <a:pt x="623444" y="2756357"/>
                </a:lnTo>
                <a:lnTo>
                  <a:pt x="636601" y="2765958"/>
                </a:lnTo>
                <a:lnTo>
                  <a:pt x="642811" y="2770365"/>
                </a:lnTo>
                <a:lnTo>
                  <a:pt x="644551" y="2770886"/>
                </a:lnTo>
                <a:lnTo>
                  <a:pt x="648958" y="2770886"/>
                </a:lnTo>
                <a:lnTo>
                  <a:pt x="651600" y="2769628"/>
                </a:lnTo>
                <a:lnTo>
                  <a:pt x="656019" y="2763418"/>
                </a:lnTo>
                <a:lnTo>
                  <a:pt x="655118" y="2758059"/>
                </a:lnTo>
                <a:lnTo>
                  <a:pt x="642024" y="2748686"/>
                </a:lnTo>
                <a:lnTo>
                  <a:pt x="633616" y="2742526"/>
                </a:lnTo>
                <a:close/>
              </a:path>
              <a:path w="3051810" h="3051810">
                <a:moveTo>
                  <a:pt x="2425586" y="2736862"/>
                </a:moveTo>
                <a:lnTo>
                  <a:pt x="2412607" y="2746387"/>
                </a:lnTo>
                <a:lnTo>
                  <a:pt x="2404162" y="2752458"/>
                </a:lnTo>
                <a:lnTo>
                  <a:pt x="2403273" y="2757817"/>
                </a:lnTo>
                <a:lnTo>
                  <a:pt x="2407718" y="2764002"/>
                </a:lnTo>
                <a:lnTo>
                  <a:pt x="2410346" y="2765247"/>
                </a:lnTo>
                <a:lnTo>
                  <a:pt x="2414753" y="2765247"/>
                </a:lnTo>
                <a:lnTo>
                  <a:pt x="2436585" y="2745244"/>
                </a:lnTo>
                <a:lnTo>
                  <a:pt x="2430959" y="2737650"/>
                </a:lnTo>
                <a:lnTo>
                  <a:pt x="2425586" y="2736862"/>
                </a:lnTo>
                <a:close/>
              </a:path>
              <a:path w="3051810" h="3051810">
                <a:moveTo>
                  <a:pt x="591719" y="2710688"/>
                </a:moveTo>
                <a:lnTo>
                  <a:pt x="586322" y="2711310"/>
                </a:lnTo>
                <a:lnTo>
                  <a:pt x="580480" y="2718777"/>
                </a:lnTo>
                <a:lnTo>
                  <a:pt x="581140" y="2724188"/>
                </a:lnTo>
                <a:lnTo>
                  <a:pt x="589382" y="2730639"/>
                </a:lnTo>
                <a:lnTo>
                  <a:pt x="600050" y="2738869"/>
                </a:lnTo>
                <a:lnTo>
                  <a:pt x="601892" y="2739440"/>
                </a:lnTo>
                <a:lnTo>
                  <a:pt x="606286" y="2739440"/>
                </a:lnTo>
                <a:lnTo>
                  <a:pt x="608839" y="2738285"/>
                </a:lnTo>
                <a:lnTo>
                  <a:pt x="613411" y="2732316"/>
                </a:lnTo>
                <a:lnTo>
                  <a:pt x="612712" y="2726931"/>
                </a:lnTo>
                <a:lnTo>
                  <a:pt x="591719" y="2710688"/>
                </a:lnTo>
                <a:close/>
              </a:path>
              <a:path w="3051810" h="3051810">
                <a:moveTo>
                  <a:pt x="2467128" y="2704769"/>
                </a:moveTo>
                <a:lnTo>
                  <a:pt x="2458962" y="2711259"/>
                </a:lnTo>
                <a:lnTo>
                  <a:pt x="2446249" y="2721152"/>
                </a:lnTo>
                <a:lnTo>
                  <a:pt x="2445564" y="2726550"/>
                </a:lnTo>
                <a:lnTo>
                  <a:pt x="2450161" y="2732481"/>
                </a:lnTo>
                <a:lnTo>
                  <a:pt x="2452688" y="2733624"/>
                </a:lnTo>
                <a:lnTo>
                  <a:pt x="2457095" y="2733624"/>
                </a:lnTo>
                <a:lnTo>
                  <a:pt x="2458937" y="2733040"/>
                </a:lnTo>
                <a:lnTo>
                  <a:pt x="2465058" y="2728302"/>
                </a:lnTo>
                <a:lnTo>
                  <a:pt x="2477809" y="2718219"/>
                </a:lnTo>
                <a:lnTo>
                  <a:pt x="2478431" y="2712808"/>
                </a:lnTo>
                <a:lnTo>
                  <a:pt x="2475472" y="2709113"/>
                </a:lnTo>
                <a:lnTo>
                  <a:pt x="2472526" y="2705366"/>
                </a:lnTo>
                <a:lnTo>
                  <a:pt x="2467128" y="2704769"/>
                </a:lnTo>
                <a:close/>
              </a:path>
              <a:path w="3051810" h="3051810">
                <a:moveTo>
                  <a:pt x="551028" y="2677401"/>
                </a:moveTo>
                <a:lnTo>
                  <a:pt x="545618" y="2677833"/>
                </a:lnTo>
                <a:lnTo>
                  <a:pt x="539484" y="2685084"/>
                </a:lnTo>
                <a:lnTo>
                  <a:pt x="539954" y="2690495"/>
                </a:lnTo>
                <a:lnTo>
                  <a:pt x="547980" y="2697276"/>
                </a:lnTo>
                <a:lnTo>
                  <a:pt x="552387" y="2700947"/>
                </a:lnTo>
                <a:lnTo>
                  <a:pt x="558445" y="2705925"/>
                </a:lnTo>
                <a:lnTo>
                  <a:pt x="560376" y="2706560"/>
                </a:lnTo>
                <a:lnTo>
                  <a:pt x="564782" y="2706560"/>
                </a:lnTo>
                <a:lnTo>
                  <a:pt x="567234" y="2705493"/>
                </a:lnTo>
                <a:lnTo>
                  <a:pt x="571945" y="2699766"/>
                </a:lnTo>
                <a:lnTo>
                  <a:pt x="571425" y="2694355"/>
                </a:lnTo>
                <a:lnTo>
                  <a:pt x="558979" y="2684094"/>
                </a:lnTo>
                <a:lnTo>
                  <a:pt x="551028" y="2677401"/>
                </a:lnTo>
                <a:close/>
              </a:path>
              <a:path w="3051810" h="3051810">
                <a:moveTo>
                  <a:pt x="2507552" y="2671267"/>
                </a:moveTo>
                <a:lnTo>
                  <a:pt x="2499640" y="2678010"/>
                </a:lnTo>
                <a:lnTo>
                  <a:pt x="2487283" y="2688386"/>
                </a:lnTo>
                <a:lnTo>
                  <a:pt x="2486788" y="2693784"/>
                </a:lnTo>
                <a:lnTo>
                  <a:pt x="2489836" y="2697416"/>
                </a:lnTo>
                <a:lnTo>
                  <a:pt x="2491525" y="2699461"/>
                </a:lnTo>
                <a:lnTo>
                  <a:pt x="2493976" y="2700502"/>
                </a:lnTo>
                <a:lnTo>
                  <a:pt x="2498357" y="2700502"/>
                </a:lnTo>
                <a:lnTo>
                  <a:pt x="2500326" y="2699854"/>
                </a:lnTo>
                <a:lnTo>
                  <a:pt x="2510740" y="2691117"/>
                </a:lnTo>
                <a:lnTo>
                  <a:pt x="2518703" y="2684310"/>
                </a:lnTo>
                <a:lnTo>
                  <a:pt x="2519147" y="2678887"/>
                </a:lnTo>
                <a:lnTo>
                  <a:pt x="2516049" y="2675293"/>
                </a:lnTo>
                <a:lnTo>
                  <a:pt x="2512988" y="2671660"/>
                </a:lnTo>
                <a:lnTo>
                  <a:pt x="2507552" y="2671267"/>
                </a:lnTo>
                <a:close/>
              </a:path>
              <a:path w="3051810" h="3051810">
                <a:moveTo>
                  <a:pt x="511531" y="2642742"/>
                </a:moveTo>
                <a:lnTo>
                  <a:pt x="506070" y="2642958"/>
                </a:lnTo>
                <a:lnTo>
                  <a:pt x="502870" y="2646464"/>
                </a:lnTo>
                <a:lnTo>
                  <a:pt x="499708" y="2649982"/>
                </a:lnTo>
                <a:lnTo>
                  <a:pt x="499974" y="2655417"/>
                </a:lnTo>
                <a:lnTo>
                  <a:pt x="503480" y="2658605"/>
                </a:lnTo>
                <a:lnTo>
                  <a:pt x="507759" y="2662453"/>
                </a:lnTo>
                <a:lnTo>
                  <a:pt x="518021" y="2671546"/>
                </a:lnTo>
                <a:lnTo>
                  <a:pt x="520028" y="2672257"/>
                </a:lnTo>
                <a:lnTo>
                  <a:pt x="524435" y="2672257"/>
                </a:lnTo>
                <a:lnTo>
                  <a:pt x="526809" y="2671267"/>
                </a:lnTo>
                <a:lnTo>
                  <a:pt x="531635" y="2665793"/>
                </a:lnTo>
                <a:lnTo>
                  <a:pt x="531293" y="2660357"/>
                </a:lnTo>
                <a:lnTo>
                  <a:pt x="523469" y="2653474"/>
                </a:lnTo>
                <a:lnTo>
                  <a:pt x="519228" y="2649677"/>
                </a:lnTo>
                <a:lnTo>
                  <a:pt x="515011" y="2645854"/>
                </a:lnTo>
                <a:lnTo>
                  <a:pt x="511531" y="2642742"/>
                </a:lnTo>
                <a:close/>
              </a:path>
              <a:path w="3051810" h="3051810">
                <a:moveTo>
                  <a:pt x="2546859" y="2636354"/>
                </a:moveTo>
                <a:lnTo>
                  <a:pt x="2539150" y="2643390"/>
                </a:lnTo>
                <a:lnTo>
                  <a:pt x="2527148" y="2654160"/>
                </a:lnTo>
                <a:lnTo>
                  <a:pt x="2526856" y="2659570"/>
                </a:lnTo>
                <a:lnTo>
                  <a:pt x="2531695" y="2665006"/>
                </a:lnTo>
                <a:lnTo>
                  <a:pt x="2534044" y="2665984"/>
                </a:lnTo>
                <a:lnTo>
                  <a:pt x="2538464" y="2665984"/>
                </a:lnTo>
                <a:lnTo>
                  <a:pt x="2540509" y="2665260"/>
                </a:lnTo>
                <a:lnTo>
                  <a:pt x="2546427" y="2659976"/>
                </a:lnTo>
                <a:lnTo>
                  <a:pt x="2558428" y="2649042"/>
                </a:lnTo>
                <a:lnTo>
                  <a:pt x="2558682" y="2643606"/>
                </a:lnTo>
                <a:lnTo>
                  <a:pt x="2552294" y="2636608"/>
                </a:lnTo>
                <a:lnTo>
                  <a:pt x="2546859" y="2636354"/>
                </a:lnTo>
                <a:close/>
              </a:path>
              <a:path w="3051810" h="3051810">
                <a:moveTo>
                  <a:pt x="473228" y="2606675"/>
                </a:moveTo>
                <a:lnTo>
                  <a:pt x="467767" y="2606776"/>
                </a:lnTo>
                <a:lnTo>
                  <a:pt x="461176" y="2613558"/>
                </a:lnTo>
                <a:lnTo>
                  <a:pt x="461277" y="2618994"/>
                </a:lnTo>
                <a:lnTo>
                  <a:pt x="468796" y="2626283"/>
                </a:lnTo>
                <a:lnTo>
                  <a:pt x="478816" y="2635796"/>
                </a:lnTo>
                <a:lnTo>
                  <a:pt x="480924" y="2636583"/>
                </a:lnTo>
                <a:lnTo>
                  <a:pt x="485331" y="2636583"/>
                </a:lnTo>
                <a:lnTo>
                  <a:pt x="487605" y="2635681"/>
                </a:lnTo>
                <a:lnTo>
                  <a:pt x="492545" y="2630462"/>
                </a:lnTo>
                <a:lnTo>
                  <a:pt x="492392" y="2625026"/>
                </a:lnTo>
                <a:lnTo>
                  <a:pt x="480708" y="2613914"/>
                </a:lnTo>
                <a:lnTo>
                  <a:pt x="473228" y="2606675"/>
                </a:lnTo>
                <a:close/>
              </a:path>
              <a:path w="3051810" h="3051810">
                <a:moveTo>
                  <a:pt x="2584870" y="2600147"/>
                </a:moveTo>
                <a:lnTo>
                  <a:pt x="2573338" y="2611386"/>
                </a:lnTo>
                <a:lnTo>
                  <a:pt x="2565807" y="2618587"/>
                </a:lnTo>
                <a:lnTo>
                  <a:pt x="2565706" y="2624023"/>
                </a:lnTo>
                <a:lnTo>
                  <a:pt x="2570671" y="2629204"/>
                </a:lnTo>
                <a:lnTo>
                  <a:pt x="2572919" y="2630093"/>
                </a:lnTo>
                <a:lnTo>
                  <a:pt x="2577326" y="2630093"/>
                </a:lnTo>
                <a:lnTo>
                  <a:pt x="2579460" y="2629306"/>
                </a:lnTo>
                <a:lnTo>
                  <a:pt x="2589404" y="2619730"/>
                </a:lnTo>
                <a:lnTo>
                  <a:pt x="2596897" y="2612390"/>
                </a:lnTo>
                <a:lnTo>
                  <a:pt x="2596960" y="2606954"/>
                </a:lnTo>
                <a:lnTo>
                  <a:pt x="2593646" y="2603563"/>
                </a:lnTo>
                <a:lnTo>
                  <a:pt x="2590305" y="2600185"/>
                </a:lnTo>
                <a:lnTo>
                  <a:pt x="2584870" y="2600147"/>
                </a:lnTo>
                <a:close/>
              </a:path>
              <a:path w="3051810" h="3051810">
                <a:moveTo>
                  <a:pt x="430785" y="2569273"/>
                </a:moveTo>
                <a:lnTo>
                  <a:pt x="427368" y="2572524"/>
                </a:lnTo>
                <a:lnTo>
                  <a:pt x="423952" y="2575814"/>
                </a:lnTo>
                <a:lnTo>
                  <a:pt x="423851" y="2581262"/>
                </a:lnTo>
                <a:lnTo>
                  <a:pt x="431140" y="2588831"/>
                </a:lnTo>
                <a:lnTo>
                  <a:pt x="435141" y="2592933"/>
                </a:lnTo>
                <a:lnTo>
                  <a:pt x="440881" y="2598737"/>
                </a:lnTo>
                <a:lnTo>
                  <a:pt x="443091" y="2599588"/>
                </a:lnTo>
                <a:lnTo>
                  <a:pt x="447485" y="2599588"/>
                </a:lnTo>
                <a:lnTo>
                  <a:pt x="449670" y="2598775"/>
                </a:lnTo>
                <a:lnTo>
                  <a:pt x="454712" y="2593797"/>
                </a:lnTo>
                <a:lnTo>
                  <a:pt x="454750" y="2588336"/>
                </a:lnTo>
                <a:lnTo>
                  <a:pt x="447422" y="2580932"/>
                </a:lnTo>
                <a:lnTo>
                  <a:pt x="443447" y="2576855"/>
                </a:lnTo>
                <a:lnTo>
                  <a:pt x="436220" y="2569349"/>
                </a:lnTo>
                <a:lnTo>
                  <a:pt x="430785" y="2569273"/>
                </a:lnTo>
                <a:close/>
              </a:path>
              <a:path w="3051810" h="3051810">
                <a:moveTo>
                  <a:pt x="2627135" y="2562504"/>
                </a:moveTo>
                <a:lnTo>
                  <a:pt x="2621700" y="2562606"/>
                </a:lnTo>
                <a:lnTo>
                  <a:pt x="2618398" y="2566035"/>
                </a:lnTo>
                <a:lnTo>
                  <a:pt x="2614486" y="2570162"/>
                </a:lnTo>
                <a:lnTo>
                  <a:pt x="2603247" y="2581719"/>
                </a:lnTo>
                <a:lnTo>
                  <a:pt x="2603323" y="2587155"/>
                </a:lnTo>
                <a:lnTo>
                  <a:pt x="2608378" y="2592095"/>
                </a:lnTo>
                <a:lnTo>
                  <a:pt x="2610549" y="2592908"/>
                </a:lnTo>
                <a:lnTo>
                  <a:pt x="2614943" y="2592908"/>
                </a:lnTo>
                <a:lnTo>
                  <a:pt x="2617166" y="2592031"/>
                </a:lnTo>
                <a:lnTo>
                  <a:pt x="2618868" y="2590317"/>
                </a:lnTo>
                <a:lnTo>
                  <a:pt x="2622868" y="2586202"/>
                </a:lnTo>
                <a:lnTo>
                  <a:pt x="2634108" y="2574442"/>
                </a:lnTo>
                <a:lnTo>
                  <a:pt x="2633968" y="2569006"/>
                </a:lnTo>
                <a:lnTo>
                  <a:pt x="2627135" y="2562504"/>
                </a:lnTo>
                <a:close/>
              </a:path>
              <a:path w="3051810" h="3051810">
                <a:moveTo>
                  <a:pt x="395085" y="2530487"/>
                </a:moveTo>
                <a:lnTo>
                  <a:pt x="388037" y="2536825"/>
                </a:lnTo>
                <a:lnTo>
                  <a:pt x="387744" y="2542260"/>
                </a:lnTo>
                <a:lnTo>
                  <a:pt x="394755" y="2550083"/>
                </a:lnTo>
                <a:lnTo>
                  <a:pt x="404229" y="2560396"/>
                </a:lnTo>
                <a:lnTo>
                  <a:pt x="406540" y="2561336"/>
                </a:lnTo>
                <a:lnTo>
                  <a:pt x="410935" y="2561336"/>
                </a:lnTo>
                <a:lnTo>
                  <a:pt x="413017" y="2560574"/>
                </a:lnTo>
                <a:lnTo>
                  <a:pt x="418161" y="2555849"/>
                </a:lnTo>
                <a:lnTo>
                  <a:pt x="418377" y="2550414"/>
                </a:lnTo>
                <a:lnTo>
                  <a:pt x="411316" y="2542743"/>
                </a:lnTo>
                <a:lnTo>
                  <a:pt x="407493" y="2538539"/>
                </a:lnTo>
                <a:lnTo>
                  <a:pt x="400495" y="2530754"/>
                </a:lnTo>
                <a:lnTo>
                  <a:pt x="395085" y="2530487"/>
                </a:lnTo>
                <a:close/>
              </a:path>
              <a:path w="3051810" h="3051810">
                <a:moveTo>
                  <a:pt x="2662581" y="2523477"/>
                </a:moveTo>
                <a:lnTo>
                  <a:pt x="2657133" y="2523794"/>
                </a:lnTo>
                <a:lnTo>
                  <a:pt x="2653996" y="2527350"/>
                </a:lnTo>
                <a:lnTo>
                  <a:pt x="2639391" y="2543594"/>
                </a:lnTo>
                <a:lnTo>
                  <a:pt x="2639658" y="2549016"/>
                </a:lnTo>
                <a:lnTo>
                  <a:pt x="2644801" y="2553677"/>
                </a:lnTo>
                <a:lnTo>
                  <a:pt x="2646871" y="2554414"/>
                </a:lnTo>
                <a:lnTo>
                  <a:pt x="2651253" y="2554414"/>
                </a:lnTo>
                <a:lnTo>
                  <a:pt x="2653615" y="2553462"/>
                </a:lnTo>
                <a:lnTo>
                  <a:pt x="2655304" y="2551607"/>
                </a:lnTo>
                <a:lnTo>
                  <a:pt x="2669960" y="2535224"/>
                </a:lnTo>
                <a:lnTo>
                  <a:pt x="2669655" y="2529801"/>
                </a:lnTo>
                <a:lnTo>
                  <a:pt x="2666099" y="2526652"/>
                </a:lnTo>
                <a:lnTo>
                  <a:pt x="2662581" y="2523477"/>
                </a:lnTo>
                <a:close/>
              </a:path>
              <a:path w="3051810" h="3051810">
                <a:moveTo>
                  <a:pt x="360770" y="2490520"/>
                </a:moveTo>
                <a:lnTo>
                  <a:pt x="353505" y="2496654"/>
                </a:lnTo>
                <a:lnTo>
                  <a:pt x="353035" y="2502052"/>
                </a:lnTo>
                <a:lnTo>
                  <a:pt x="359766" y="2510078"/>
                </a:lnTo>
                <a:lnTo>
                  <a:pt x="367234" y="2518841"/>
                </a:lnTo>
                <a:lnTo>
                  <a:pt x="368948" y="2520810"/>
                </a:lnTo>
                <a:lnTo>
                  <a:pt x="371336" y="2521839"/>
                </a:lnTo>
                <a:lnTo>
                  <a:pt x="375743" y="2521839"/>
                </a:lnTo>
                <a:lnTo>
                  <a:pt x="377724" y="2521153"/>
                </a:lnTo>
                <a:lnTo>
                  <a:pt x="382944" y="2516695"/>
                </a:lnTo>
                <a:lnTo>
                  <a:pt x="383363" y="2511272"/>
                </a:lnTo>
                <a:lnTo>
                  <a:pt x="372885" y="2499017"/>
                </a:lnTo>
                <a:lnTo>
                  <a:pt x="366180" y="2491016"/>
                </a:lnTo>
                <a:lnTo>
                  <a:pt x="360770" y="2490520"/>
                </a:lnTo>
                <a:close/>
              </a:path>
              <a:path w="3051810" h="3051810">
                <a:moveTo>
                  <a:pt x="2696630" y="2483281"/>
                </a:moveTo>
                <a:lnTo>
                  <a:pt x="2691232" y="2483789"/>
                </a:lnTo>
                <a:lnTo>
                  <a:pt x="2684578" y="2491828"/>
                </a:lnTo>
                <a:lnTo>
                  <a:pt x="2680920" y="2496197"/>
                </a:lnTo>
                <a:lnTo>
                  <a:pt x="2674189" y="2504147"/>
                </a:lnTo>
                <a:lnTo>
                  <a:pt x="2674633" y="2509558"/>
                </a:lnTo>
                <a:lnTo>
                  <a:pt x="2679866" y="2513990"/>
                </a:lnTo>
                <a:lnTo>
                  <a:pt x="2681847" y="2514663"/>
                </a:lnTo>
                <a:lnTo>
                  <a:pt x="2686241" y="2514663"/>
                </a:lnTo>
                <a:lnTo>
                  <a:pt x="2688667" y="2513622"/>
                </a:lnTo>
                <a:lnTo>
                  <a:pt x="2694077" y="2507234"/>
                </a:lnTo>
                <a:lnTo>
                  <a:pt x="2704466" y="2494737"/>
                </a:lnTo>
                <a:lnTo>
                  <a:pt x="2703945" y="2489327"/>
                </a:lnTo>
                <a:lnTo>
                  <a:pt x="2700313" y="2486304"/>
                </a:lnTo>
                <a:lnTo>
                  <a:pt x="2696630" y="2483281"/>
                </a:lnTo>
                <a:close/>
              </a:path>
              <a:path w="3051810" h="3051810">
                <a:moveTo>
                  <a:pt x="327864" y="2449436"/>
                </a:moveTo>
                <a:lnTo>
                  <a:pt x="324156" y="2452370"/>
                </a:lnTo>
                <a:lnTo>
                  <a:pt x="320422" y="2455278"/>
                </a:lnTo>
                <a:lnTo>
                  <a:pt x="319749" y="2460663"/>
                </a:lnTo>
                <a:lnTo>
                  <a:pt x="326238" y="2468968"/>
                </a:lnTo>
                <a:lnTo>
                  <a:pt x="329782" y="2473464"/>
                </a:lnTo>
                <a:lnTo>
                  <a:pt x="335078" y="2480068"/>
                </a:lnTo>
                <a:lnTo>
                  <a:pt x="337567" y="2481173"/>
                </a:lnTo>
                <a:lnTo>
                  <a:pt x="341974" y="2481173"/>
                </a:lnTo>
                <a:lnTo>
                  <a:pt x="343879" y="2480551"/>
                </a:lnTo>
                <a:lnTo>
                  <a:pt x="349162" y="2476322"/>
                </a:lnTo>
                <a:lnTo>
                  <a:pt x="349746" y="2470924"/>
                </a:lnTo>
                <a:lnTo>
                  <a:pt x="343244" y="2462796"/>
                </a:lnTo>
                <a:lnTo>
                  <a:pt x="339713" y="2458339"/>
                </a:lnTo>
                <a:lnTo>
                  <a:pt x="333261" y="2450084"/>
                </a:lnTo>
                <a:lnTo>
                  <a:pt x="327864" y="2449436"/>
                </a:lnTo>
                <a:close/>
              </a:path>
              <a:path w="3051810" h="3051810">
                <a:moveTo>
                  <a:pt x="2729370" y="2441917"/>
                </a:moveTo>
                <a:lnTo>
                  <a:pt x="2723973" y="2442578"/>
                </a:lnTo>
                <a:lnTo>
                  <a:pt x="2721052" y="2446350"/>
                </a:lnTo>
                <a:lnTo>
                  <a:pt x="2710536" y="2459812"/>
                </a:lnTo>
                <a:lnTo>
                  <a:pt x="2707603" y="2463533"/>
                </a:lnTo>
                <a:lnTo>
                  <a:pt x="2708238" y="2468930"/>
                </a:lnTo>
                <a:lnTo>
                  <a:pt x="2713534" y="2473109"/>
                </a:lnTo>
                <a:lnTo>
                  <a:pt x="2715413" y="2473718"/>
                </a:lnTo>
                <a:lnTo>
                  <a:pt x="2719807" y="2473718"/>
                </a:lnTo>
                <a:lnTo>
                  <a:pt x="2722322" y="2472588"/>
                </a:lnTo>
                <a:lnTo>
                  <a:pt x="2737537" y="2453106"/>
                </a:lnTo>
                <a:lnTo>
                  <a:pt x="2736851" y="2447709"/>
                </a:lnTo>
                <a:lnTo>
                  <a:pt x="2729370" y="2441917"/>
                </a:lnTo>
                <a:close/>
              </a:path>
              <a:path w="3051810" h="3051810">
                <a:moveTo>
                  <a:pt x="296457" y="2407272"/>
                </a:moveTo>
                <a:lnTo>
                  <a:pt x="288824" y="2412796"/>
                </a:lnTo>
                <a:lnTo>
                  <a:pt x="287961" y="2418156"/>
                </a:lnTo>
                <a:lnTo>
                  <a:pt x="294120" y="2426665"/>
                </a:lnTo>
                <a:lnTo>
                  <a:pt x="300940" y="2435923"/>
                </a:lnTo>
                <a:lnTo>
                  <a:pt x="302642" y="2438184"/>
                </a:lnTo>
                <a:lnTo>
                  <a:pt x="305220" y="2439365"/>
                </a:lnTo>
                <a:lnTo>
                  <a:pt x="309639" y="2439365"/>
                </a:lnTo>
                <a:lnTo>
                  <a:pt x="311430" y="2438819"/>
                </a:lnTo>
                <a:lnTo>
                  <a:pt x="316764" y="2434844"/>
                </a:lnTo>
                <a:lnTo>
                  <a:pt x="317564" y="2429459"/>
                </a:lnTo>
                <a:lnTo>
                  <a:pt x="311341" y="2421102"/>
                </a:lnTo>
                <a:lnTo>
                  <a:pt x="307976" y="2416530"/>
                </a:lnTo>
                <a:lnTo>
                  <a:pt x="301842" y="2408047"/>
                </a:lnTo>
                <a:lnTo>
                  <a:pt x="296457" y="2407272"/>
                </a:lnTo>
                <a:close/>
              </a:path>
              <a:path w="3051810" h="3051810">
                <a:moveTo>
                  <a:pt x="2760612" y="2399398"/>
                </a:moveTo>
                <a:lnTo>
                  <a:pt x="2755228" y="2400249"/>
                </a:lnTo>
                <a:lnTo>
                  <a:pt x="2749132" y="2408770"/>
                </a:lnTo>
                <a:lnTo>
                  <a:pt x="2745779" y="2413381"/>
                </a:lnTo>
                <a:lnTo>
                  <a:pt x="2739607" y="2421775"/>
                </a:lnTo>
                <a:lnTo>
                  <a:pt x="2740432" y="2427147"/>
                </a:lnTo>
                <a:lnTo>
                  <a:pt x="2745779" y="2431084"/>
                </a:lnTo>
                <a:lnTo>
                  <a:pt x="2747557" y="2431618"/>
                </a:lnTo>
                <a:lnTo>
                  <a:pt x="2751976" y="2431618"/>
                </a:lnTo>
                <a:lnTo>
                  <a:pt x="2754567" y="2430411"/>
                </a:lnTo>
                <a:lnTo>
                  <a:pt x="2759673" y="2423477"/>
                </a:lnTo>
                <a:lnTo>
                  <a:pt x="2763051" y="2418829"/>
                </a:lnTo>
                <a:lnTo>
                  <a:pt x="2769172" y="2410282"/>
                </a:lnTo>
                <a:lnTo>
                  <a:pt x="2768283" y="2404910"/>
                </a:lnTo>
                <a:lnTo>
                  <a:pt x="2764435" y="2402166"/>
                </a:lnTo>
                <a:lnTo>
                  <a:pt x="2760612" y="2399398"/>
                </a:lnTo>
                <a:close/>
              </a:path>
              <a:path w="3051810" h="3051810">
                <a:moveTo>
                  <a:pt x="266510" y="2364016"/>
                </a:moveTo>
                <a:lnTo>
                  <a:pt x="258662" y="2369299"/>
                </a:lnTo>
                <a:lnTo>
                  <a:pt x="257620" y="2374646"/>
                </a:lnTo>
                <a:lnTo>
                  <a:pt x="260262" y="2378570"/>
                </a:lnTo>
                <a:lnTo>
                  <a:pt x="266726" y="2388069"/>
                </a:lnTo>
                <a:lnTo>
                  <a:pt x="271666" y="2395207"/>
                </a:lnTo>
                <a:lnTo>
                  <a:pt x="274333" y="2396490"/>
                </a:lnTo>
                <a:lnTo>
                  <a:pt x="278740" y="2396490"/>
                </a:lnTo>
                <a:lnTo>
                  <a:pt x="280455" y="2395994"/>
                </a:lnTo>
                <a:lnTo>
                  <a:pt x="285840" y="2392260"/>
                </a:lnTo>
                <a:lnTo>
                  <a:pt x="286818" y="2386914"/>
                </a:lnTo>
                <a:lnTo>
                  <a:pt x="280874" y="2378354"/>
                </a:lnTo>
                <a:lnTo>
                  <a:pt x="277674" y="2373668"/>
                </a:lnTo>
                <a:lnTo>
                  <a:pt x="271857" y="2365032"/>
                </a:lnTo>
                <a:lnTo>
                  <a:pt x="266510" y="2364016"/>
                </a:lnTo>
                <a:close/>
              </a:path>
              <a:path w="3051810" h="3051810">
                <a:moveTo>
                  <a:pt x="2790343" y="2355875"/>
                </a:moveTo>
                <a:lnTo>
                  <a:pt x="2785009" y="2356891"/>
                </a:lnTo>
                <a:lnTo>
                  <a:pt x="2779218" y="2365603"/>
                </a:lnTo>
                <a:lnTo>
                  <a:pt x="2770150" y="2378951"/>
                </a:lnTo>
                <a:lnTo>
                  <a:pt x="2771153" y="2384298"/>
                </a:lnTo>
                <a:lnTo>
                  <a:pt x="2776551" y="2387981"/>
                </a:lnTo>
                <a:lnTo>
                  <a:pt x="2778240" y="2388463"/>
                </a:lnTo>
                <a:lnTo>
                  <a:pt x="2782647" y="2388463"/>
                </a:lnTo>
                <a:lnTo>
                  <a:pt x="2785339" y="2387155"/>
                </a:lnTo>
                <a:lnTo>
                  <a:pt x="2790254" y="2379941"/>
                </a:lnTo>
                <a:lnTo>
                  <a:pt x="2793480" y="2375166"/>
                </a:lnTo>
                <a:lnTo>
                  <a:pt x="2799297" y="2366391"/>
                </a:lnTo>
                <a:lnTo>
                  <a:pt x="2798217" y="2361082"/>
                </a:lnTo>
                <a:lnTo>
                  <a:pt x="2794267" y="2358440"/>
                </a:lnTo>
                <a:lnTo>
                  <a:pt x="2790343" y="2355875"/>
                </a:lnTo>
                <a:close/>
              </a:path>
              <a:path w="3051810" h="3051810">
                <a:moveTo>
                  <a:pt x="238011" y="2319743"/>
                </a:moveTo>
                <a:lnTo>
                  <a:pt x="230023" y="2324773"/>
                </a:lnTo>
                <a:lnTo>
                  <a:pt x="228804" y="2330069"/>
                </a:lnTo>
                <a:lnTo>
                  <a:pt x="242190" y="2351189"/>
                </a:lnTo>
                <a:lnTo>
                  <a:pt x="244958" y="2352573"/>
                </a:lnTo>
                <a:lnTo>
                  <a:pt x="249365" y="2352573"/>
                </a:lnTo>
                <a:lnTo>
                  <a:pt x="250978" y="2352141"/>
                </a:lnTo>
                <a:lnTo>
                  <a:pt x="256401" y="2348649"/>
                </a:lnTo>
                <a:lnTo>
                  <a:pt x="257569" y="2343353"/>
                </a:lnTo>
                <a:lnTo>
                  <a:pt x="255004" y="2339365"/>
                </a:lnTo>
                <a:lnTo>
                  <a:pt x="245741" y="2324773"/>
                </a:lnTo>
                <a:lnTo>
                  <a:pt x="243345" y="2320937"/>
                </a:lnTo>
                <a:lnTo>
                  <a:pt x="238011" y="2319743"/>
                </a:lnTo>
                <a:close/>
              </a:path>
              <a:path w="3051810" h="3051810">
                <a:moveTo>
                  <a:pt x="2818588" y="2311247"/>
                </a:moveTo>
                <a:lnTo>
                  <a:pt x="2813292" y="2312517"/>
                </a:lnTo>
                <a:lnTo>
                  <a:pt x="2810777" y="2316556"/>
                </a:lnTo>
                <a:lnTo>
                  <a:pt x="2807729" y="2321509"/>
                </a:lnTo>
                <a:lnTo>
                  <a:pt x="2804770" y="2326233"/>
                </a:lnTo>
                <a:lnTo>
                  <a:pt x="2799195" y="2335047"/>
                </a:lnTo>
                <a:lnTo>
                  <a:pt x="2800389" y="2340356"/>
                </a:lnTo>
                <a:lnTo>
                  <a:pt x="2804389" y="2342908"/>
                </a:lnTo>
                <a:lnTo>
                  <a:pt x="2805812" y="2343785"/>
                </a:lnTo>
                <a:lnTo>
                  <a:pt x="2807412" y="2344229"/>
                </a:lnTo>
                <a:lnTo>
                  <a:pt x="2811819" y="2344229"/>
                </a:lnTo>
                <a:lnTo>
                  <a:pt x="2814600" y="2342819"/>
                </a:lnTo>
                <a:lnTo>
                  <a:pt x="2816251" y="2340241"/>
                </a:lnTo>
                <a:lnTo>
                  <a:pt x="2822385" y="2330462"/>
                </a:lnTo>
                <a:lnTo>
                  <a:pt x="2827884" y="2321509"/>
                </a:lnTo>
                <a:lnTo>
                  <a:pt x="2826627" y="2316226"/>
                </a:lnTo>
                <a:lnTo>
                  <a:pt x="2818588" y="2311247"/>
                </a:lnTo>
                <a:close/>
              </a:path>
              <a:path w="3051810" h="3051810">
                <a:moveTo>
                  <a:pt x="211151" y="2274506"/>
                </a:moveTo>
                <a:lnTo>
                  <a:pt x="207125" y="2276906"/>
                </a:lnTo>
                <a:lnTo>
                  <a:pt x="203023" y="2279269"/>
                </a:lnTo>
                <a:lnTo>
                  <a:pt x="201613" y="2284526"/>
                </a:lnTo>
                <a:lnTo>
                  <a:pt x="209754" y="2298547"/>
                </a:lnTo>
                <a:lnTo>
                  <a:pt x="212700" y="2303475"/>
                </a:lnTo>
                <a:lnTo>
                  <a:pt x="214288" y="2306192"/>
                </a:lnTo>
                <a:lnTo>
                  <a:pt x="217158" y="2307691"/>
                </a:lnTo>
                <a:lnTo>
                  <a:pt x="221565" y="2307691"/>
                </a:lnTo>
                <a:lnTo>
                  <a:pt x="223076" y="2307297"/>
                </a:lnTo>
                <a:lnTo>
                  <a:pt x="228537" y="2304059"/>
                </a:lnTo>
                <a:lnTo>
                  <a:pt x="229883" y="2298801"/>
                </a:lnTo>
                <a:lnTo>
                  <a:pt x="224549" y="2289835"/>
                </a:lnTo>
                <a:lnTo>
                  <a:pt x="221679" y="2284933"/>
                </a:lnTo>
                <a:lnTo>
                  <a:pt x="216472" y="2275928"/>
                </a:lnTo>
                <a:lnTo>
                  <a:pt x="211151" y="2274506"/>
                </a:lnTo>
                <a:close/>
              </a:path>
              <a:path w="3051810" h="3051810">
                <a:moveTo>
                  <a:pt x="2845182" y="2265718"/>
                </a:moveTo>
                <a:lnTo>
                  <a:pt x="2839949" y="2267127"/>
                </a:lnTo>
                <a:lnTo>
                  <a:pt x="2837625" y="2271267"/>
                </a:lnTo>
                <a:lnTo>
                  <a:pt x="2834806" y="2276208"/>
                </a:lnTo>
                <a:lnTo>
                  <a:pt x="2831961" y="2281135"/>
                </a:lnTo>
                <a:lnTo>
                  <a:pt x="2826678" y="2290178"/>
                </a:lnTo>
                <a:lnTo>
                  <a:pt x="2828062" y="2295423"/>
                </a:lnTo>
                <a:lnTo>
                  <a:pt x="2833523" y="2298636"/>
                </a:lnTo>
                <a:lnTo>
                  <a:pt x="2835009" y="2299004"/>
                </a:lnTo>
                <a:lnTo>
                  <a:pt x="2839441" y="2299004"/>
                </a:lnTo>
                <a:lnTo>
                  <a:pt x="2842299" y="2297480"/>
                </a:lnTo>
                <a:lnTo>
                  <a:pt x="2846807" y="2289759"/>
                </a:lnTo>
                <a:lnTo>
                  <a:pt x="2849690" y="2284768"/>
                </a:lnTo>
                <a:lnTo>
                  <a:pt x="2854897" y="2275624"/>
                </a:lnTo>
                <a:lnTo>
                  <a:pt x="2853449" y="2270391"/>
                </a:lnTo>
                <a:lnTo>
                  <a:pt x="2849335" y="2268042"/>
                </a:lnTo>
                <a:lnTo>
                  <a:pt x="2845182" y="2265718"/>
                </a:lnTo>
                <a:close/>
              </a:path>
              <a:path w="3051810" h="3051810">
                <a:moveTo>
                  <a:pt x="185954" y="2228443"/>
                </a:moveTo>
                <a:lnTo>
                  <a:pt x="177598" y="2232901"/>
                </a:lnTo>
                <a:lnTo>
                  <a:pt x="176010" y="2238095"/>
                </a:lnTo>
                <a:lnTo>
                  <a:pt x="180938" y="2247353"/>
                </a:lnTo>
                <a:lnTo>
                  <a:pt x="183668" y="2252408"/>
                </a:lnTo>
                <a:lnTo>
                  <a:pt x="187973" y="2260282"/>
                </a:lnTo>
                <a:lnTo>
                  <a:pt x="190907" y="2261895"/>
                </a:lnTo>
                <a:lnTo>
                  <a:pt x="195339" y="2261895"/>
                </a:lnTo>
                <a:lnTo>
                  <a:pt x="196762" y="2261552"/>
                </a:lnTo>
                <a:lnTo>
                  <a:pt x="202236" y="2258567"/>
                </a:lnTo>
                <a:lnTo>
                  <a:pt x="203760" y="2253335"/>
                </a:lnTo>
                <a:lnTo>
                  <a:pt x="201474" y="2249182"/>
                </a:lnTo>
                <a:lnTo>
                  <a:pt x="196063" y="2239238"/>
                </a:lnTo>
                <a:lnTo>
                  <a:pt x="191161" y="2230031"/>
                </a:lnTo>
                <a:lnTo>
                  <a:pt x="185954" y="2228443"/>
                </a:lnTo>
                <a:close/>
              </a:path>
              <a:path w="3051810" h="3051810">
                <a:moveTo>
                  <a:pt x="2870315" y="2219248"/>
                </a:moveTo>
                <a:lnTo>
                  <a:pt x="2865095" y="2220836"/>
                </a:lnTo>
                <a:lnTo>
                  <a:pt x="2862898" y="2225040"/>
                </a:lnTo>
                <a:lnTo>
                  <a:pt x="2857564" y="2235123"/>
                </a:lnTo>
                <a:lnTo>
                  <a:pt x="2852611" y="2244318"/>
                </a:lnTo>
                <a:lnTo>
                  <a:pt x="2854173" y="2249538"/>
                </a:lnTo>
                <a:lnTo>
                  <a:pt x="2859660" y="2252472"/>
                </a:lnTo>
                <a:lnTo>
                  <a:pt x="2861057" y="2252802"/>
                </a:lnTo>
                <a:lnTo>
                  <a:pt x="2865476" y="2252802"/>
                </a:lnTo>
                <a:lnTo>
                  <a:pt x="2868435" y="2251163"/>
                </a:lnTo>
                <a:lnTo>
                  <a:pt x="2872715" y="2243213"/>
                </a:lnTo>
                <a:lnTo>
                  <a:pt x="2875420" y="2238121"/>
                </a:lnTo>
                <a:lnTo>
                  <a:pt x="2880297" y="2228824"/>
                </a:lnTo>
                <a:lnTo>
                  <a:pt x="2878672" y="2223630"/>
                </a:lnTo>
                <a:lnTo>
                  <a:pt x="2870315" y="2219248"/>
                </a:lnTo>
                <a:close/>
              </a:path>
              <a:path w="3051810" h="3051810">
                <a:moveTo>
                  <a:pt x="162332" y="2181555"/>
                </a:moveTo>
                <a:lnTo>
                  <a:pt x="153823" y="2185682"/>
                </a:lnTo>
                <a:lnTo>
                  <a:pt x="152058" y="2190826"/>
                </a:lnTo>
                <a:lnTo>
                  <a:pt x="156655" y="2200236"/>
                </a:lnTo>
                <a:lnTo>
                  <a:pt x="159208" y="2205367"/>
                </a:lnTo>
                <a:lnTo>
                  <a:pt x="163297" y="2213495"/>
                </a:lnTo>
                <a:lnTo>
                  <a:pt x="166307" y="2215222"/>
                </a:lnTo>
                <a:lnTo>
                  <a:pt x="170765" y="2215222"/>
                </a:lnTo>
                <a:lnTo>
                  <a:pt x="172073" y="2214943"/>
                </a:lnTo>
                <a:lnTo>
                  <a:pt x="177547" y="2212174"/>
                </a:lnTo>
                <a:lnTo>
                  <a:pt x="179236" y="2207005"/>
                </a:lnTo>
                <a:lnTo>
                  <a:pt x="174562" y="2197722"/>
                </a:lnTo>
                <a:lnTo>
                  <a:pt x="167476" y="2183282"/>
                </a:lnTo>
                <a:lnTo>
                  <a:pt x="162332" y="2181555"/>
                </a:lnTo>
                <a:close/>
              </a:path>
              <a:path w="3051810" h="3051810">
                <a:moveTo>
                  <a:pt x="2893734" y="2171890"/>
                </a:moveTo>
                <a:lnTo>
                  <a:pt x="2888578" y="2173655"/>
                </a:lnTo>
                <a:lnTo>
                  <a:pt x="2884044" y="2183117"/>
                </a:lnTo>
                <a:lnTo>
                  <a:pt x="2881542" y="2188248"/>
                </a:lnTo>
                <a:lnTo>
                  <a:pt x="2876932" y="2197608"/>
                </a:lnTo>
                <a:lnTo>
                  <a:pt x="2878672" y="2202751"/>
                </a:lnTo>
                <a:lnTo>
                  <a:pt x="2884145" y="2205456"/>
                </a:lnTo>
                <a:lnTo>
                  <a:pt x="2885453" y="2205736"/>
                </a:lnTo>
                <a:lnTo>
                  <a:pt x="2889873" y="2205736"/>
                </a:lnTo>
                <a:lnTo>
                  <a:pt x="2892934" y="2203970"/>
                </a:lnTo>
                <a:lnTo>
                  <a:pt x="2896972" y="2195791"/>
                </a:lnTo>
                <a:lnTo>
                  <a:pt x="2899500" y="2190597"/>
                </a:lnTo>
                <a:lnTo>
                  <a:pt x="2904046" y="2181098"/>
                </a:lnTo>
                <a:lnTo>
                  <a:pt x="2902230" y="2175967"/>
                </a:lnTo>
                <a:lnTo>
                  <a:pt x="2893734" y="2171890"/>
                </a:lnTo>
                <a:close/>
              </a:path>
              <a:path w="3051810" h="3051810">
                <a:moveTo>
                  <a:pt x="140348" y="2133752"/>
                </a:moveTo>
                <a:lnTo>
                  <a:pt x="136030" y="2135746"/>
                </a:lnTo>
                <a:lnTo>
                  <a:pt x="131687" y="2137689"/>
                </a:lnTo>
                <a:lnTo>
                  <a:pt x="129757" y="2142756"/>
                </a:lnTo>
                <a:lnTo>
                  <a:pt x="131700" y="2147074"/>
                </a:lnTo>
                <a:lnTo>
                  <a:pt x="140234" y="2165870"/>
                </a:lnTo>
                <a:lnTo>
                  <a:pt x="143346" y="2167737"/>
                </a:lnTo>
                <a:lnTo>
                  <a:pt x="147803" y="2167737"/>
                </a:lnTo>
                <a:lnTo>
                  <a:pt x="149023" y="2167483"/>
                </a:lnTo>
                <a:lnTo>
                  <a:pt x="154496" y="2164969"/>
                </a:lnTo>
                <a:lnTo>
                  <a:pt x="156376" y="2159876"/>
                </a:lnTo>
                <a:lnTo>
                  <a:pt x="154395" y="2155558"/>
                </a:lnTo>
                <a:lnTo>
                  <a:pt x="145403" y="2135720"/>
                </a:lnTo>
                <a:lnTo>
                  <a:pt x="140348" y="2133752"/>
                </a:lnTo>
                <a:close/>
              </a:path>
              <a:path w="3051810" h="3051810">
                <a:moveTo>
                  <a:pt x="2915489" y="2123808"/>
                </a:moveTo>
                <a:lnTo>
                  <a:pt x="2910396" y="2125751"/>
                </a:lnTo>
                <a:lnTo>
                  <a:pt x="2906205" y="2135327"/>
                </a:lnTo>
                <a:lnTo>
                  <a:pt x="2903894" y="2140534"/>
                </a:lnTo>
                <a:lnTo>
                  <a:pt x="2899589" y="2150033"/>
                </a:lnTo>
                <a:lnTo>
                  <a:pt x="2901494" y="2155126"/>
                </a:lnTo>
                <a:lnTo>
                  <a:pt x="2906967" y="2157590"/>
                </a:lnTo>
                <a:lnTo>
                  <a:pt x="2908174" y="2157844"/>
                </a:lnTo>
                <a:lnTo>
                  <a:pt x="2912619" y="2157844"/>
                </a:lnTo>
                <a:lnTo>
                  <a:pt x="2915756" y="2155964"/>
                </a:lnTo>
                <a:lnTo>
                  <a:pt x="2919553" y="2147544"/>
                </a:lnTo>
                <a:lnTo>
                  <a:pt x="2921902" y="2142261"/>
                </a:lnTo>
                <a:lnTo>
                  <a:pt x="2926119" y="2132622"/>
                </a:lnTo>
                <a:lnTo>
                  <a:pt x="2924138" y="2127554"/>
                </a:lnTo>
                <a:lnTo>
                  <a:pt x="2915489" y="2123808"/>
                </a:lnTo>
                <a:close/>
              </a:path>
              <a:path w="3051810" h="3051810">
                <a:moveTo>
                  <a:pt x="120054" y="2085403"/>
                </a:moveTo>
                <a:lnTo>
                  <a:pt x="111316" y="2088946"/>
                </a:lnTo>
                <a:lnTo>
                  <a:pt x="109183" y="2093937"/>
                </a:lnTo>
                <a:lnTo>
                  <a:pt x="113120" y="2103666"/>
                </a:lnTo>
                <a:lnTo>
                  <a:pt x="115304" y="2108962"/>
                </a:lnTo>
                <a:lnTo>
                  <a:pt x="118898" y="2117534"/>
                </a:lnTo>
                <a:lnTo>
                  <a:pt x="122086" y="2119515"/>
                </a:lnTo>
                <a:lnTo>
                  <a:pt x="126544" y="2119515"/>
                </a:lnTo>
                <a:lnTo>
                  <a:pt x="127661" y="2119287"/>
                </a:lnTo>
                <a:lnTo>
                  <a:pt x="133135" y="2117013"/>
                </a:lnTo>
                <a:lnTo>
                  <a:pt x="135180" y="2111984"/>
                </a:lnTo>
                <a:lnTo>
                  <a:pt x="131166" y="2102396"/>
                </a:lnTo>
                <a:lnTo>
                  <a:pt x="129020" y="2097163"/>
                </a:lnTo>
                <a:lnTo>
                  <a:pt x="125096" y="2087499"/>
                </a:lnTo>
                <a:lnTo>
                  <a:pt x="120054" y="2085403"/>
                </a:lnTo>
                <a:close/>
              </a:path>
              <a:path w="3051810" h="3051810">
                <a:moveTo>
                  <a:pt x="2935466" y="2074824"/>
                </a:moveTo>
                <a:lnTo>
                  <a:pt x="2930500" y="2077021"/>
                </a:lnTo>
                <a:lnTo>
                  <a:pt x="2926665" y="2086749"/>
                </a:lnTo>
                <a:lnTo>
                  <a:pt x="2924544" y="2092032"/>
                </a:lnTo>
                <a:lnTo>
                  <a:pt x="2920569" y="2101684"/>
                </a:lnTo>
                <a:lnTo>
                  <a:pt x="2922664" y="2106701"/>
                </a:lnTo>
                <a:lnTo>
                  <a:pt x="2928113" y="2108949"/>
                </a:lnTo>
                <a:lnTo>
                  <a:pt x="2929218" y="2109152"/>
                </a:lnTo>
                <a:lnTo>
                  <a:pt x="2933675" y="2109152"/>
                </a:lnTo>
                <a:lnTo>
                  <a:pt x="2936876" y="2107158"/>
                </a:lnTo>
                <a:lnTo>
                  <a:pt x="2940432" y="2098497"/>
                </a:lnTo>
                <a:lnTo>
                  <a:pt x="2942591" y="2093112"/>
                </a:lnTo>
                <a:lnTo>
                  <a:pt x="2946477" y="2083320"/>
                </a:lnTo>
                <a:lnTo>
                  <a:pt x="2944305" y="2078342"/>
                </a:lnTo>
                <a:lnTo>
                  <a:pt x="2935466" y="2074824"/>
                </a:lnTo>
                <a:close/>
              </a:path>
              <a:path w="3051810" h="3051810">
                <a:moveTo>
                  <a:pt x="101486" y="2036127"/>
                </a:moveTo>
                <a:lnTo>
                  <a:pt x="92533" y="2039353"/>
                </a:lnTo>
                <a:lnTo>
                  <a:pt x="90234" y="2044293"/>
                </a:lnTo>
                <a:lnTo>
                  <a:pt x="95835" y="2059558"/>
                </a:lnTo>
                <a:lnTo>
                  <a:pt x="99188" y="2068372"/>
                </a:lnTo>
                <a:lnTo>
                  <a:pt x="102464" y="2070480"/>
                </a:lnTo>
                <a:lnTo>
                  <a:pt x="106922" y="2070480"/>
                </a:lnTo>
                <a:lnTo>
                  <a:pt x="107963" y="2070290"/>
                </a:lnTo>
                <a:lnTo>
                  <a:pt x="113386" y="2068233"/>
                </a:lnTo>
                <a:lnTo>
                  <a:pt x="115622" y="2063280"/>
                </a:lnTo>
                <a:lnTo>
                  <a:pt x="109932" y="2048205"/>
                </a:lnTo>
                <a:lnTo>
                  <a:pt x="106363" y="2038400"/>
                </a:lnTo>
                <a:lnTo>
                  <a:pt x="101486" y="2036127"/>
                </a:lnTo>
                <a:close/>
              </a:path>
              <a:path w="3051810" h="3051810">
                <a:moveTo>
                  <a:pt x="2953881" y="2025205"/>
                </a:moveTo>
                <a:lnTo>
                  <a:pt x="2948915" y="2027605"/>
                </a:lnTo>
                <a:lnTo>
                  <a:pt x="2947341" y="2032050"/>
                </a:lnTo>
                <a:lnTo>
                  <a:pt x="2943467" y="2042807"/>
                </a:lnTo>
                <a:lnTo>
                  <a:pt x="2939860" y="2052624"/>
                </a:lnTo>
                <a:lnTo>
                  <a:pt x="2942146" y="2057552"/>
                </a:lnTo>
                <a:lnTo>
                  <a:pt x="2947569" y="2059546"/>
                </a:lnTo>
                <a:lnTo>
                  <a:pt x="2948572" y="2059711"/>
                </a:lnTo>
                <a:lnTo>
                  <a:pt x="2953043" y="2059711"/>
                </a:lnTo>
                <a:lnTo>
                  <a:pt x="2956337" y="2057552"/>
                </a:lnTo>
                <a:lnTo>
                  <a:pt x="2957628" y="2054098"/>
                </a:lnTo>
                <a:lnTo>
                  <a:pt x="2961577" y="2043252"/>
                </a:lnTo>
                <a:lnTo>
                  <a:pt x="2965095" y="2033333"/>
                </a:lnTo>
                <a:lnTo>
                  <a:pt x="2962771" y="2028444"/>
                </a:lnTo>
                <a:lnTo>
                  <a:pt x="2958313" y="2026843"/>
                </a:lnTo>
                <a:lnTo>
                  <a:pt x="2953881" y="2025205"/>
                </a:lnTo>
                <a:close/>
              </a:path>
              <a:path w="3051810" h="3051810">
                <a:moveTo>
                  <a:pt x="84545" y="1986165"/>
                </a:moveTo>
                <a:lnTo>
                  <a:pt x="75502" y="1989188"/>
                </a:lnTo>
                <a:lnTo>
                  <a:pt x="73051" y="1994027"/>
                </a:lnTo>
                <a:lnTo>
                  <a:pt x="74537" y="1998548"/>
                </a:lnTo>
                <a:lnTo>
                  <a:pt x="79973" y="2014880"/>
                </a:lnTo>
                <a:lnTo>
                  <a:pt x="81179" y="2018449"/>
                </a:lnTo>
                <a:lnTo>
                  <a:pt x="84519" y="2020709"/>
                </a:lnTo>
                <a:lnTo>
                  <a:pt x="89015" y="2020709"/>
                </a:lnTo>
                <a:lnTo>
                  <a:pt x="89929" y="2020557"/>
                </a:lnTo>
                <a:lnTo>
                  <a:pt x="90857" y="2020265"/>
                </a:lnTo>
                <a:lnTo>
                  <a:pt x="95352" y="2018753"/>
                </a:lnTo>
                <a:lnTo>
                  <a:pt x="97765" y="2013864"/>
                </a:lnTo>
                <a:lnTo>
                  <a:pt x="96241" y="2009381"/>
                </a:lnTo>
                <a:lnTo>
                  <a:pt x="89345" y="1988642"/>
                </a:lnTo>
                <a:lnTo>
                  <a:pt x="84545" y="1986165"/>
                </a:lnTo>
                <a:close/>
              </a:path>
              <a:path w="3051810" h="3051810">
                <a:moveTo>
                  <a:pt x="2970467" y="1975065"/>
                </a:moveTo>
                <a:lnTo>
                  <a:pt x="2965603" y="1977542"/>
                </a:lnTo>
                <a:lnTo>
                  <a:pt x="2964168" y="1982063"/>
                </a:lnTo>
                <a:lnTo>
                  <a:pt x="2958898" y="1998395"/>
                </a:lnTo>
                <a:lnTo>
                  <a:pt x="2957399" y="2002904"/>
                </a:lnTo>
                <a:lnTo>
                  <a:pt x="2959863" y="2007742"/>
                </a:lnTo>
                <a:lnTo>
                  <a:pt x="2965248" y="2009520"/>
                </a:lnTo>
                <a:lnTo>
                  <a:pt x="2966149" y="2009660"/>
                </a:lnTo>
                <a:lnTo>
                  <a:pt x="2970645" y="2009660"/>
                </a:lnTo>
                <a:lnTo>
                  <a:pt x="2974023" y="2007362"/>
                </a:lnTo>
                <a:lnTo>
                  <a:pt x="2981973" y="1982749"/>
                </a:lnTo>
                <a:lnTo>
                  <a:pt x="2979472" y="1977923"/>
                </a:lnTo>
                <a:lnTo>
                  <a:pt x="2970467" y="1975065"/>
                </a:lnTo>
                <a:close/>
              </a:path>
              <a:path w="3051810" h="3051810">
                <a:moveTo>
                  <a:pt x="69457" y="1935657"/>
                </a:moveTo>
                <a:lnTo>
                  <a:pt x="60262" y="1938362"/>
                </a:lnTo>
                <a:lnTo>
                  <a:pt x="57633" y="1943125"/>
                </a:lnTo>
                <a:lnTo>
                  <a:pt x="64949" y="1967941"/>
                </a:lnTo>
                <a:lnTo>
                  <a:pt x="68378" y="1970341"/>
                </a:lnTo>
                <a:lnTo>
                  <a:pt x="72861" y="1970341"/>
                </a:lnTo>
                <a:lnTo>
                  <a:pt x="73699" y="1970227"/>
                </a:lnTo>
                <a:lnTo>
                  <a:pt x="79071" y="1968614"/>
                </a:lnTo>
                <a:lnTo>
                  <a:pt x="81649" y="1963826"/>
                </a:lnTo>
                <a:lnTo>
                  <a:pt x="80277" y="1959292"/>
                </a:lnTo>
                <a:lnTo>
                  <a:pt x="74143" y="1938324"/>
                </a:lnTo>
                <a:lnTo>
                  <a:pt x="69457" y="1935657"/>
                </a:lnTo>
                <a:close/>
              </a:path>
              <a:path w="3051810" h="3051810">
                <a:moveTo>
                  <a:pt x="2985174" y="1924456"/>
                </a:moveTo>
                <a:lnTo>
                  <a:pt x="2980424" y="1927123"/>
                </a:lnTo>
                <a:lnTo>
                  <a:pt x="2979136" y="1931733"/>
                </a:lnTo>
                <a:lnTo>
                  <a:pt x="2973172" y="1952663"/>
                </a:lnTo>
                <a:lnTo>
                  <a:pt x="2975776" y="1957425"/>
                </a:lnTo>
                <a:lnTo>
                  <a:pt x="2981135" y="1958987"/>
                </a:lnTo>
                <a:lnTo>
                  <a:pt x="2981935" y="1959089"/>
                </a:lnTo>
                <a:lnTo>
                  <a:pt x="2986444" y="1959089"/>
                </a:lnTo>
                <a:lnTo>
                  <a:pt x="2989886" y="1956638"/>
                </a:lnTo>
                <a:lnTo>
                  <a:pt x="2995689" y="1936292"/>
                </a:lnTo>
                <a:lnTo>
                  <a:pt x="2996959" y="1931733"/>
                </a:lnTo>
                <a:lnTo>
                  <a:pt x="2994292" y="1926996"/>
                </a:lnTo>
                <a:lnTo>
                  <a:pt x="2985174" y="1924456"/>
                </a:lnTo>
                <a:close/>
              </a:path>
              <a:path w="3051810" h="3051810">
                <a:moveTo>
                  <a:pt x="56020" y="1884679"/>
                </a:moveTo>
                <a:lnTo>
                  <a:pt x="51398" y="1885911"/>
                </a:lnTo>
                <a:lnTo>
                  <a:pt x="46800" y="1887067"/>
                </a:lnTo>
                <a:lnTo>
                  <a:pt x="44019" y="1891741"/>
                </a:lnTo>
                <a:lnTo>
                  <a:pt x="49537" y="1913293"/>
                </a:lnTo>
                <a:lnTo>
                  <a:pt x="50471" y="1916874"/>
                </a:lnTo>
                <a:lnTo>
                  <a:pt x="53950" y="1919452"/>
                </a:lnTo>
                <a:lnTo>
                  <a:pt x="58472" y="1919452"/>
                </a:lnTo>
                <a:lnTo>
                  <a:pt x="59208" y="1919363"/>
                </a:lnTo>
                <a:lnTo>
                  <a:pt x="59932" y="1919160"/>
                </a:lnTo>
                <a:lnTo>
                  <a:pt x="64529" y="1917966"/>
                </a:lnTo>
                <a:lnTo>
                  <a:pt x="67285" y="1913293"/>
                </a:lnTo>
                <a:lnTo>
                  <a:pt x="66066" y="1908695"/>
                </a:lnTo>
                <a:lnTo>
                  <a:pt x="60656" y="1887537"/>
                </a:lnTo>
                <a:lnTo>
                  <a:pt x="56020" y="1884679"/>
                </a:lnTo>
                <a:close/>
              </a:path>
              <a:path w="3051810" h="3051810">
                <a:moveTo>
                  <a:pt x="2998001" y="1873427"/>
                </a:moveTo>
                <a:lnTo>
                  <a:pt x="2993454" y="1876209"/>
                </a:lnTo>
                <a:lnTo>
                  <a:pt x="2992349" y="1880806"/>
                </a:lnTo>
                <a:lnTo>
                  <a:pt x="2987117" y="1902002"/>
                </a:lnTo>
                <a:lnTo>
                  <a:pt x="2989898" y="1906663"/>
                </a:lnTo>
                <a:lnTo>
                  <a:pt x="2995194" y="1907997"/>
                </a:lnTo>
                <a:lnTo>
                  <a:pt x="2995905" y="1908073"/>
                </a:lnTo>
                <a:lnTo>
                  <a:pt x="3000452" y="1908073"/>
                </a:lnTo>
                <a:lnTo>
                  <a:pt x="3003932" y="1905482"/>
                </a:lnTo>
                <a:lnTo>
                  <a:pt x="3004922" y="1901583"/>
                </a:lnTo>
                <a:lnTo>
                  <a:pt x="3009050" y="1884832"/>
                </a:lnTo>
                <a:lnTo>
                  <a:pt x="3010155" y="1880222"/>
                </a:lnTo>
                <a:lnTo>
                  <a:pt x="3007323" y="1875574"/>
                </a:lnTo>
                <a:lnTo>
                  <a:pt x="3002713" y="1874469"/>
                </a:lnTo>
                <a:lnTo>
                  <a:pt x="2998001" y="1873427"/>
                </a:lnTo>
                <a:close/>
              </a:path>
              <a:path w="3051810" h="3051810">
                <a:moveTo>
                  <a:pt x="44463" y="1833473"/>
                </a:moveTo>
                <a:lnTo>
                  <a:pt x="39841" y="1834324"/>
                </a:lnTo>
                <a:lnTo>
                  <a:pt x="35205" y="1835315"/>
                </a:lnTo>
                <a:lnTo>
                  <a:pt x="32233" y="1839874"/>
                </a:lnTo>
                <a:lnTo>
                  <a:pt x="35650" y="1855762"/>
                </a:lnTo>
                <a:lnTo>
                  <a:pt x="37821" y="1865388"/>
                </a:lnTo>
                <a:lnTo>
                  <a:pt x="41352" y="1868081"/>
                </a:lnTo>
                <a:lnTo>
                  <a:pt x="45911" y="1868081"/>
                </a:lnTo>
                <a:lnTo>
                  <a:pt x="46559" y="1868017"/>
                </a:lnTo>
                <a:lnTo>
                  <a:pt x="51804" y="1866823"/>
                </a:lnTo>
                <a:lnTo>
                  <a:pt x="54712" y="1862226"/>
                </a:lnTo>
                <a:lnTo>
                  <a:pt x="53658" y="1857603"/>
                </a:lnTo>
                <a:lnTo>
                  <a:pt x="51194" y="1846516"/>
                </a:lnTo>
                <a:lnTo>
                  <a:pt x="49035" y="1836318"/>
                </a:lnTo>
                <a:lnTo>
                  <a:pt x="44463" y="1833473"/>
                </a:lnTo>
                <a:close/>
              </a:path>
              <a:path w="3051810" h="3051810">
                <a:moveTo>
                  <a:pt x="3009151" y="1821802"/>
                </a:moveTo>
                <a:lnTo>
                  <a:pt x="3004719" y="1824850"/>
                </a:lnTo>
                <a:lnTo>
                  <a:pt x="3002636" y="1835099"/>
                </a:lnTo>
                <a:lnTo>
                  <a:pt x="3001468" y="1840649"/>
                </a:lnTo>
                <a:lnTo>
                  <a:pt x="2999245" y="1850821"/>
                </a:lnTo>
                <a:lnTo>
                  <a:pt x="3002179" y="1855406"/>
                </a:lnTo>
                <a:lnTo>
                  <a:pt x="3007424" y="1856549"/>
                </a:lnTo>
                <a:lnTo>
                  <a:pt x="3008047" y="1856613"/>
                </a:lnTo>
                <a:lnTo>
                  <a:pt x="3012606" y="1856613"/>
                </a:lnTo>
                <a:lnTo>
                  <a:pt x="3016162" y="1853882"/>
                </a:lnTo>
                <a:lnTo>
                  <a:pt x="3018270" y="1844243"/>
                </a:lnTo>
                <a:lnTo>
                  <a:pt x="3019451" y="1838591"/>
                </a:lnTo>
                <a:lnTo>
                  <a:pt x="3021547" y="1828291"/>
                </a:lnTo>
                <a:lnTo>
                  <a:pt x="3018537" y="1823745"/>
                </a:lnTo>
                <a:lnTo>
                  <a:pt x="3009151" y="1821802"/>
                </a:lnTo>
                <a:close/>
              </a:path>
              <a:path w="3051810" h="3051810">
                <a:moveTo>
                  <a:pt x="34697" y="1781378"/>
                </a:moveTo>
                <a:lnTo>
                  <a:pt x="30087" y="1782381"/>
                </a:lnTo>
                <a:lnTo>
                  <a:pt x="25426" y="1783194"/>
                </a:lnTo>
                <a:lnTo>
                  <a:pt x="22302" y="1787639"/>
                </a:lnTo>
                <a:lnTo>
                  <a:pt x="25134" y="1803653"/>
                </a:lnTo>
                <a:lnTo>
                  <a:pt x="26988" y="1813433"/>
                </a:lnTo>
                <a:lnTo>
                  <a:pt x="30582" y="1816303"/>
                </a:lnTo>
                <a:lnTo>
                  <a:pt x="35167" y="1816303"/>
                </a:lnTo>
                <a:lnTo>
                  <a:pt x="35700" y="1816252"/>
                </a:lnTo>
                <a:lnTo>
                  <a:pt x="40895" y="1815274"/>
                </a:lnTo>
                <a:lnTo>
                  <a:pt x="43955" y="1810791"/>
                </a:lnTo>
                <a:lnTo>
                  <a:pt x="42038" y="1800542"/>
                </a:lnTo>
                <a:lnTo>
                  <a:pt x="41022" y="1794941"/>
                </a:lnTo>
                <a:lnTo>
                  <a:pt x="39206" y="1784654"/>
                </a:lnTo>
                <a:lnTo>
                  <a:pt x="34697" y="1781378"/>
                </a:lnTo>
                <a:close/>
              </a:path>
              <a:path w="3051810" h="3051810">
                <a:moveTo>
                  <a:pt x="3018842" y="1770024"/>
                </a:moveTo>
                <a:lnTo>
                  <a:pt x="3014206" y="1773161"/>
                </a:lnTo>
                <a:lnTo>
                  <a:pt x="3010472" y="1794675"/>
                </a:lnTo>
                <a:lnTo>
                  <a:pt x="3009634" y="1799336"/>
                </a:lnTo>
                <a:lnTo>
                  <a:pt x="3012758" y="1803793"/>
                </a:lnTo>
                <a:lnTo>
                  <a:pt x="3017927" y="1804720"/>
                </a:lnTo>
                <a:lnTo>
                  <a:pt x="3018448" y="1804758"/>
                </a:lnTo>
                <a:lnTo>
                  <a:pt x="3023020" y="1804758"/>
                </a:lnTo>
                <a:lnTo>
                  <a:pt x="3026639" y="1801850"/>
                </a:lnTo>
                <a:lnTo>
                  <a:pt x="3030348" y="1780679"/>
                </a:lnTo>
                <a:lnTo>
                  <a:pt x="3031135" y="1776018"/>
                </a:lnTo>
                <a:lnTo>
                  <a:pt x="3027986" y="1771573"/>
                </a:lnTo>
                <a:lnTo>
                  <a:pt x="3018842" y="1770024"/>
                </a:lnTo>
                <a:close/>
              </a:path>
              <a:path w="3051810" h="3051810">
                <a:moveTo>
                  <a:pt x="26645" y="1729574"/>
                </a:moveTo>
                <a:lnTo>
                  <a:pt x="22099" y="1730108"/>
                </a:lnTo>
                <a:lnTo>
                  <a:pt x="17412" y="1730781"/>
                </a:lnTo>
                <a:lnTo>
                  <a:pt x="14136" y="1735124"/>
                </a:lnTo>
                <a:lnTo>
                  <a:pt x="14809" y="1739823"/>
                </a:lnTo>
                <a:lnTo>
                  <a:pt x="17946" y="1761134"/>
                </a:lnTo>
                <a:lnTo>
                  <a:pt x="21603" y="1764182"/>
                </a:lnTo>
                <a:lnTo>
                  <a:pt x="26214" y="1764182"/>
                </a:lnTo>
                <a:lnTo>
                  <a:pt x="26645" y="1764144"/>
                </a:lnTo>
                <a:lnTo>
                  <a:pt x="31763" y="1763382"/>
                </a:lnTo>
                <a:lnTo>
                  <a:pt x="35002" y="1759000"/>
                </a:lnTo>
                <a:lnTo>
                  <a:pt x="34278" y="1754314"/>
                </a:lnTo>
                <a:lnTo>
                  <a:pt x="31141" y="1732699"/>
                </a:lnTo>
                <a:lnTo>
                  <a:pt x="26645" y="1729574"/>
                </a:lnTo>
                <a:close/>
              </a:path>
              <a:path w="3051810" h="3051810">
                <a:moveTo>
                  <a:pt x="3026411" y="1717852"/>
                </a:moveTo>
                <a:lnTo>
                  <a:pt x="3021864" y="1721142"/>
                </a:lnTo>
                <a:lnTo>
                  <a:pt x="3020493" y="1731517"/>
                </a:lnTo>
                <a:lnTo>
                  <a:pt x="3019705" y="1737144"/>
                </a:lnTo>
                <a:lnTo>
                  <a:pt x="3018207" y="1747456"/>
                </a:lnTo>
                <a:lnTo>
                  <a:pt x="3021445" y="1751812"/>
                </a:lnTo>
                <a:lnTo>
                  <a:pt x="3026144" y="1752498"/>
                </a:lnTo>
                <a:lnTo>
                  <a:pt x="3026970" y="1752587"/>
                </a:lnTo>
                <a:lnTo>
                  <a:pt x="3031592" y="1752587"/>
                </a:lnTo>
                <a:lnTo>
                  <a:pt x="3035263" y="1749513"/>
                </a:lnTo>
                <a:lnTo>
                  <a:pt x="3037498" y="1733829"/>
                </a:lnTo>
                <a:lnTo>
                  <a:pt x="3038882" y="1723415"/>
                </a:lnTo>
                <a:lnTo>
                  <a:pt x="3035580" y="1719110"/>
                </a:lnTo>
                <a:lnTo>
                  <a:pt x="3026411" y="1717852"/>
                </a:lnTo>
                <a:close/>
              </a:path>
              <a:path w="3051810" h="3051810">
                <a:moveTo>
                  <a:pt x="20346" y="1677162"/>
                </a:moveTo>
                <a:lnTo>
                  <a:pt x="11266" y="1678114"/>
                </a:lnTo>
                <a:lnTo>
                  <a:pt x="7849" y="1682318"/>
                </a:lnTo>
                <a:lnTo>
                  <a:pt x="8929" y="1692770"/>
                </a:lnTo>
                <a:lnTo>
                  <a:pt x="10720" y="1708594"/>
                </a:lnTo>
                <a:lnTo>
                  <a:pt x="14441" y="1711820"/>
                </a:lnTo>
                <a:lnTo>
                  <a:pt x="19076" y="1711820"/>
                </a:lnTo>
                <a:lnTo>
                  <a:pt x="19737" y="1711769"/>
                </a:lnTo>
                <a:lnTo>
                  <a:pt x="24436" y="1711210"/>
                </a:lnTo>
                <a:lnTo>
                  <a:pt x="27826" y="1706956"/>
                </a:lnTo>
                <a:lnTo>
                  <a:pt x="25998" y="1690954"/>
                </a:lnTo>
                <a:lnTo>
                  <a:pt x="24918" y="1680540"/>
                </a:lnTo>
                <a:lnTo>
                  <a:pt x="20346" y="1677162"/>
                </a:lnTo>
                <a:close/>
              </a:path>
              <a:path w="3051810" h="3051810">
                <a:moveTo>
                  <a:pt x="3032227" y="1665554"/>
                </a:moveTo>
                <a:lnTo>
                  <a:pt x="3027681" y="1668907"/>
                </a:lnTo>
                <a:lnTo>
                  <a:pt x="3026677" y="1679320"/>
                </a:lnTo>
                <a:lnTo>
                  <a:pt x="3026093" y="1684959"/>
                </a:lnTo>
                <a:lnTo>
                  <a:pt x="3024950" y="1695335"/>
                </a:lnTo>
                <a:lnTo>
                  <a:pt x="3028354" y="1699564"/>
                </a:lnTo>
                <a:lnTo>
                  <a:pt x="3033066" y="1700085"/>
                </a:lnTo>
                <a:lnTo>
                  <a:pt x="3034018" y="1700123"/>
                </a:lnTo>
                <a:lnTo>
                  <a:pt x="3038336" y="1700123"/>
                </a:lnTo>
                <a:lnTo>
                  <a:pt x="3042044" y="1696872"/>
                </a:lnTo>
                <a:lnTo>
                  <a:pt x="3043162" y="1686763"/>
                </a:lnTo>
                <a:lnTo>
                  <a:pt x="3044318" y="1675295"/>
                </a:lnTo>
                <a:lnTo>
                  <a:pt x="3044762" y="1670583"/>
                </a:lnTo>
                <a:lnTo>
                  <a:pt x="3041308" y="1666392"/>
                </a:lnTo>
                <a:lnTo>
                  <a:pt x="3036583" y="1665922"/>
                </a:lnTo>
                <a:lnTo>
                  <a:pt x="3032227" y="1665554"/>
                </a:lnTo>
                <a:close/>
              </a:path>
              <a:path w="3051810" h="3051810">
                <a:moveTo>
                  <a:pt x="15990" y="1624520"/>
                </a:moveTo>
                <a:lnTo>
                  <a:pt x="11697" y="1624939"/>
                </a:lnTo>
                <a:lnTo>
                  <a:pt x="6948" y="1625257"/>
                </a:lnTo>
                <a:lnTo>
                  <a:pt x="3366" y="1629346"/>
                </a:lnTo>
                <a:lnTo>
                  <a:pt x="4077" y="1639849"/>
                </a:lnTo>
                <a:lnTo>
                  <a:pt x="5373" y="1655826"/>
                </a:lnTo>
                <a:lnTo>
                  <a:pt x="9119" y="1659216"/>
                </a:lnTo>
                <a:lnTo>
                  <a:pt x="13793" y="1659216"/>
                </a:lnTo>
                <a:lnTo>
                  <a:pt x="18987" y="1658797"/>
                </a:lnTo>
                <a:lnTo>
                  <a:pt x="22492" y="1654657"/>
                </a:lnTo>
                <a:lnTo>
                  <a:pt x="21629" y="1644269"/>
                </a:lnTo>
                <a:lnTo>
                  <a:pt x="20829" y="1632940"/>
                </a:lnTo>
                <a:lnTo>
                  <a:pt x="20524" y="1628190"/>
                </a:lnTo>
                <a:lnTo>
                  <a:pt x="15990" y="1624520"/>
                </a:lnTo>
                <a:close/>
              </a:path>
              <a:path w="3051810" h="3051810">
                <a:moveTo>
                  <a:pt x="3035618" y="1612912"/>
                </a:moveTo>
                <a:lnTo>
                  <a:pt x="3031707" y="1616532"/>
                </a:lnTo>
                <a:lnTo>
                  <a:pt x="3030571" y="1633829"/>
                </a:lnTo>
                <a:lnTo>
                  <a:pt x="3029878" y="1642986"/>
                </a:lnTo>
                <a:lnTo>
                  <a:pt x="3033408" y="1647101"/>
                </a:lnTo>
                <a:lnTo>
                  <a:pt x="3038361" y="1647494"/>
                </a:lnTo>
                <a:lnTo>
                  <a:pt x="3043264" y="1647494"/>
                </a:lnTo>
                <a:lnTo>
                  <a:pt x="3047010" y="1644065"/>
                </a:lnTo>
                <a:lnTo>
                  <a:pt x="3047810" y="1633829"/>
                </a:lnTo>
                <a:lnTo>
                  <a:pt x="3048260" y="1626933"/>
                </a:lnTo>
                <a:lnTo>
                  <a:pt x="3048826" y="1617573"/>
                </a:lnTo>
                <a:lnTo>
                  <a:pt x="3045232" y="1613496"/>
                </a:lnTo>
                <a:lnTo>
                  <a:pt x="3035618" y="1612912"/>
                </a:lnTo>
                <a:close/>
              </a:path>
              <a:path w="3051810" h="3051810">
                <a:moveTo>
                  <a:pt x="13450" y="1571828"/>
                </a:moveTo>
                <a:lnTo>
                  <a:pt x="9157" y="1572133"/>
                </a:lnTo>
                <a:lnTo>
                  <a:pt x="4408" y="1572298"/>
                </a:lnTo>
                <a:lnTo>
                  <a:pt x="712" y="1576273"/>
                </a:lnTo>
                <a:lnTo>
                  <a:pt x="1309" y="1592529"/>
                </a:lnTo>
                <a:lnTo>
                  <a:pt x="1601" y="1598282"/>
                </a:lnTo>
                <a:lnTo>
                  <a:pt x="1791" y="1602879"/>
                </a:lnTo>
                <a:lnTo>
                  <a:pt x="5601" y="1606461"/>
                </a:lnTo>
                <a:lnTo>
                  <a:pt x="10427" y="1606461"/>
                </a:lnTo>
                <a:lnTo>
                  <a:pt x="15292" y="1606219"/>
                </a:lnTo>
                <a:lnTo>
                  <a:pt x="18962" y="1602206"/>
                </a:lnTo>
                <a:lnTo>
                  <a:pt x="18479" y="1591792"/>
                </a:lnTo>
                <a:lnTo>
                  <a:pt x="17857" y="1575689"/>
                </a:lnTo>
                <a:lnTo>
                  <a:pt x="13450" y="1571828"/>
                </a:lnTo>
                <a:close/>
              </a:path>
              <a:path w="3051810" h="3051810">
                <a:moveTo>
                  <a:pt x="3038400" y="1560080"/>
                </a:moveTo>
                <a:lnTo>
                  <a:pt x="3033904" y="1564005"/>
                </a:lnTo>
                <a:lnTo>
                  <a:pt x="3033384" y="1580769"/>
                </a:lnTo>
                <a:lnTo>
                  <a:pt x="3033002" y="1590560"/>
                </a:lnTo>
                <a:lnTo>
                  <a:pt x="3036672" y="1594548"/>
                </a:lnTo>
                <a:lnTo>
                  <a:pt x="3041409" y="1594751"/>
                </a:lnTo>
                <a:lnTo>
                  <a:pt x="3046337" y="1594751"/>
                </a:lnTo>
                <a:lnTo>
                  <a:pt x="3050147" y="1591132"/>
                </a:lnTo>
                <a:lnTo>
                  <a:pt x="3050600" y="1580133"/>
                </a:lnTo>
                <a:lnTo>
                  <a:pt x="3050769" y="1575015"/>
                </a:lnTo>
                <a:lnTo>
                  <a:pt x="3051074" y="1564513"/>
                </a:lnTo>
                <a:lnTo>
                  <a:pt x="3047353" y="1560550"/>
                </a:lnTo>
                <a:lnTo>
                  <a:pt x="3042603" y="1560410"/>
                </a:lnTo>
                <a:lnTo>
                  <a:pt x="3038400" y="1560080"/>
                </a:lnTo>
                <a:close/>
              </a:path>
              <a:path w="3051810" h="3051810">
                <a:moveTo>
                  <a:pt x="8688" y="1500035"/>
                </a:moveTo>
                <a:lnTo>
                  <a:pt x="3887" y="1500035"/>
                </a:lnTo>
                <a:lnTo>
                  <a:pt x="52" y="1503807"/>
                </a:lnTo>
                <a:lnTo>
                  <a:pt x="0" y="1544993"/>
                </a:lnTo>
                <a:lnTo>
                  <a:pt x="52" y="1549895"/>
                </a:lnTo>
                <a:lnTo>
                  <a:pt x="3887" y="1553667"/>
                </a:lnTo>
                <a:lnTo>
                  <a:pt x="8688" y="1553667"/>
                </a:lnTo>
                <a:lnTo>
                  <a:pt x="13437" y="1553629"/>
                </a:lnTo>
                <a:lnTo>
                  <a:pt x="17222" y="1549730"/>
                </a:lnTo>
                <a:lnTo>
                  <a:pt x="17171" y="1544993"/>
                </a:lnTo>
                <a:lnTo>
                  <a:pt x="17049" y="1527962"/>
                </a:lnTo>
                <a:lnTo>
                  <a:pt x="17108" y="1514398"/>
                </a:lnTo>
                <a:lnTo>
                  <a:pt x="17222" y="1503972"/>
                </a:lnTo>
                <a:lnTo>
                  <a:pt x="13437" y="1500085"/>
                </a:lnTo>
                <a:lnTo>
                  <a:pt x="8688" y="1500035"/>
                </a:lnTo>
                <a:close/>
              </a:path>
              <a:path w="3051810" h="3051810">
                <a:moveTo>
                  <a:pt x="3047645" y="1507540"/>
                </a:moveTo>
                <a:lnTo>
                  <a:pt x="3038146" y="1507553"/>
                </a:lnTo>
                <a:lnTo>
                  <a:pt x="3034410" y="1511350"/>
                </a:lnTo>
                <a:lnTo>
                  <a:pt x="3034423" y="1538096"/>
                </a:lnTo>
                <a:lnTo>
                  <a:pt x="3038146" y="1541868"/>
                </a:lnTo>
                <a:lnTo>
                  <a:pt x="3042933" y="1541894"/>
                </a:lnTo>
                <a:lnTo>
                  <a:pt x="3047645" y="1541894"/>
                </a:lnTo>
                <a:lnTo>
                  <a:pt x="3051493" y="1538096"/>
                </a:lnTo>
                <a:lnTo>
                  <a:pt x="3051493" y="1511350"/>
                </a:lnTo>
                <a:lnTo>
                  <a:pt x="3047645" y="1507540"/>
                </a:lnTo>
                <a:close/>
              </a:path>
              <a:path w="3051810" h="3051810">
                <a:moveTo>
                  <a:pt x="3045905" y="1454772"/>
                </a:moveTo>
                <a:lnTo>
                  <a:pt x="3041359" y="1454772"/>
                </a:lnTo>
                <a:lnTo>
                  <a:pt x="3036622" y="1454975"/>
                </a:lnTo>
                <a:lnTo>
                  <a:pt x="3032951" y="1458976"/>
                </a:lnTo>
                <a:lnTo>
                  <a:pt x="3033561" y="1475028"/>
                </a:lnTo>
                <a:lnTo>
                  <a:pt x="3033853" y="1485353"/>
                </a:lnTo>
                <a:lnTo>
                  <a:pt x="3037663" y="1489049"/>
                </a:lnTo>
                <a:lnTo>
                  <a:pt x="3042540" y="1489049"/>
                </a:lnTo>
                <a:lnTo>
                  <a:pt x="3047264" y="1488909"/>
                </a:lnTo>
                <a:lnTo>
                  <a:pt x="3051011" y="1484972"/>
                </a:lnTo>
                <a:lnTo>
                  <a:pt x="3050744" y="1474495"/>
                </a:lnTo>
                <a:lnTo>
                  <a:pt x="3050299" y="1463001"/>
                </a:lnTo>
                <a:lnTo>
                  <a:pt x="3050084" y="1458277"/>
                </a:lnTo>
                <a:lnTo>
                  <a:pt x="3045905" y="1454772"/>
                </a:lnTo>
                <a:close/>
              </a:path>
              <a:path w="3051810" h="3051810">
                <a:moveTo>
                  <a:pt x="5449" y="1446745"/>
                </a:moveTo>
                <a:lnTo>
                  <a:pt x="1715" y="1450657"/>
                </a:lnTo>
                <a:lnTo>
                  <a:pt x="1470" y="1456131"/>
                </a:lnTo>
                <a:lnTo>
                  <a:pt x="814" y="1472628"/>
                </a:lnTo>
                <a:lnTo>
                  <a:pt x="648" y="1477378"/>
                </a:lnTo>
                <a:lnTo>
                  <a:pt x="4344" y="1481353"/>
                </a:lnTo>
                <a:lnTo>
                  <a:pt x="9386" y="1481518"/>
                </a:lnTo>
                <a:lnTo>
                  <a:pt x="14009" y="1481518"/>
                </a:lnTo>
                <a:lnTo>
                  <a:pt x="17819" y="1477860"/>
                </a:lnTo>
                <a:lnTo>
                  <a:pt x="18680" y="1455394"/>
                </a:lnTo>
                <a:lnTo>
                  <a:pt x="18873" y="1451406"/>
                </a:lnTo>
                <a:lnTo>
                  <a:pt x="15190" y="1447393"/>
                </a:lnTo>
                <a:lnTo>
                  <a:pt x="10453" y="1447177"/>
                </a:lnTo>
                <a:lnTo>
                  <a:pt x="5449" y="1446745"/>
                </a:lnTo>
                <a:close/>
              </a:path>
              <a:path w="3051810" h="3051810">
                <a:moveTo>
                  <a:pt x="3042083" y="1401521"/>
                </a:moveTo>
                <a:lnTo>
                  <a:pt x="3037993" y="1402016"/>
                </a:lnTo>
                <a:lnTo>
                  <a:pt x="3033269" y="1402384"/>
                </a:lnTo>
                <a:lnTo>
                  <a:pt x="3029725" y="1406512"/>
                </a:lnTo>
                <a:lnTo>
                  <a:pt x="3030094" y="1411236"/>
                </a:lnTo>
                <a:lnTo>
                  <a:pt x="3030919" y="1422565"/>
                </a:lnTo>
                <a:lnTo>
                  <a:pt x="3031554" y="1432801"/>
                </a:lnTo>
                <a:lnTo>
                  <a:pt x="3035326" y="1436306"/>
                </a:lnTo>
                <a:lnTo>
                  <a:pt x="3040190" y="1436306"/>
                </a:lnTo>
                <a:lnTo>
                  <a:pt x="3045105" y="1436014"/>
                </a:lnTo>
                <a:lnTo>
                  <a:pt x="3048687" y="1431937"/>
                </a:lnTo>
                <a:lnTo>
                  <a:pt x="3048052" y="1421422"/>
                </a:lnTo>
                <a:lnTo>
                  <a:pt x="3047645" y="1415681"/>
                </a:lnTo>
                <a:lnTo>
                  <a:pt x="3046845" y="1405191"/>
                </a:lnTo>
                <a:lnTo>
                  <a:pt x="3042083" y="1401521"/>
                </a:lnTo>
                <a:close/>
              </a:path>
              <a:path w="3051810" h="3051810">
                <a:moveTo>
                  <a:pt x="9894" y="1394282"/>
                </a:moveTo>
                <a:lnTo>
                  <a:pt x="5220" y="1397571"/>
                </a:lnTo>
                <a:lnTo>
                  <a:pt x="4257" y="1409395"/>
                </a:lnTo>
                <a:lnTo>
                  <a:pt x="3842" y="1415046"/>
                </a:lnTo>
                <a:lnTo>
                  <a:pt x="3227" y="1424305"/>
                </a:lnTo>
                <a:lnTo>
                  <a:pt x="6795" y="1428394"/>
                </a:lnTo>
                <a:lnTo>
                  <a:pt x="11723" y="1428737"/>
                </a:lnTo>
                <a:lnTo>
                  <a:pt x="16600" y="1428737"/>
                </a:lnTo>
                <a:lnTo>
                  <a:pt x="20372" y="1425257"/>
                </a:lnTo>
                <a:lnTo>
                  <a:pt x="21147" y="1413802"/>
                </a:lnTo>
                <a:lnTo>
                  <a:pt x="21574" y="1408074"/>
                </a:lnTo>
                <a:lnTo>
                  <a:pt x="22327" y="1399006"/>
                </a:lnTo>
                <a:lnTo>
                  <a:pt x="18822" y="1394853"/>
                </a:lnTo>
                <a:lnTo>
                  <a:pt x="14085" y="1394472"/>
                </a:lnTo>
                <a:lnTo>
                  <a:pt x="9894" y="1394282"/>
                </a:lnTo>
                <a:close/>
              </a:path>
              <a:path w="3051810" h="3051810">
                <a:moveTo>
                  <a:pt x="3037498" y="1348943"/>
                </a:moveTo>
                <a:lnTo>
                  <a:pt x="3028113" y="1349946"/>
                </a:lnTo>
                <a:lnTo>
                  <a:pt x="3024709" y="1354175"/>
                </a:lnTo>
                <a:lnTo>
                  <a:pt x="3025230" y="1358912"/>
                </a:lnTo>
                <a:lnTo>
                  <a:pt x="3027008" y="1375905"/>
                </a:lnTo>
                <a:lnTo>
                  <a:pt x="3027452" y="1380337"/>
                </a:lnTo>
                <a:lnTo>
                  <a:pt x="3031173" y="1383639"/>
                </a:lnTo>
                <a:lnTo>
                  <a:pt x="3036114" y="1383626"/>
                </a:lnTo>
                <a:lnTo>
                  <a:pt x="3041117" y="1383118"/>
                </a:lnTo>
                <a:lnTo>
                  <a:pt x="3044572" y="1378927"/>
                </a:lnTo>
                <a:lnTo>
                  <a:pt x="3042298" y="1357033"/>
                </a:lnTo>
                <a:lnTo>
                  <a:pt x="3041778" y="1352321"/>
                </a:lnTo>
                <a:lnTo>
                  <a:pt x="3037498" y="1348943"/>
                </a:lnTo>
                <a:close/>
              </a:path>
              <a:path w="3051810" h="3051810">
                <a:moveTo>
                  <a:pt x="14898" y="1341234"/>
                </a:moveTo>
                <a:lnTo>
                  <a:pt x="10554" y="1344726"/>
                </a:lnTo>
                <a:lnTo>
                  <a:pt x="9323" y="1355128"/>
                </a:lnTo>
                <a:lnTo>
                  <a:pt x="8700" y="1360868"/>
                </a:lnTo>
                <a:lnTo>
                  <a:pt x="7633" y="1371333"/>
                </a:lnTo>
                <a:lnTo>
                  <a:pt x="11050" y="1375537"/>
                </a:lnTo>
                <a:lnTo>
                  <a:pt x="15787" y="1376032"/>
                </a:lnTo>
                <a:lnTo>
                  <a:pt x="16676" y="1376083"/>
                </a:lnTo>
                <a:lnTo>
                  <a:pt x="21019" y="1376083"/>
                </a:lnTo>
                <a:lnTo>
                  <a:pt x="24728" y="1372793"/>
                </a:lnTo>
                <a:lnTo>
                  <a:pt x="25782" y="1362709"/>
                </a:lnTo>
                <a:lnTo>
                  <a:pt x="26391" y="1357083"/>
                </a:lnTo>
                <a:lnTo>
                  <a:pt x="27623" y="1346733"/>
                </a:lnTo>
                <a:lnTo>
                  <a:pt x="24245" y="1342478"/>
                </a:lnTo>
                <a:lnTo>
                  <a:pt x="19533" y="1341920"/>
                </a:lnTo>
                <a:lnTo>
                  <a:pt x="14898" y="1341234"/>
                </a:lnTo>
                <a:close/>
              </a:path>
              <a:path w="3051810" h="3051810">
                <a:moveTo>
                  <a:pt x="3030360" y="1296428"/>
                </a:moveTo>
                <a:lnTo>
                  <a:pt x="3025852" y="1297025"/>
                </a:lnTo>
                <a:lnTo>
                  <a:pt x="3021166" y="1297711"/>
                </a:lnTo>
                <a:lnTo>
                  <a:pt x="3017927" y="1302080"/>
                </a:lnTo>
                <a:lnTo>
                  <a:pt x="3018588" y="1306779"/>
                </a:lnTo>
                <a:lnTo>
                  <a:pt x="3019413" y="1312392"/>
                </a:lnTo>
                <a:lnTo>
                  <a:pt x="3020200" y="1318006"/>
                </a:lnTo>
                <a:lnTo>
                  <a:pt x="3021521" y="1327988"/>
                </a:lnTo>
                <a:lnTo>
                  <a:pt x="3025217" y="1331125"/>
                </a:lnTo>
                <a:lnTo>
                  <a:pt x="3029827" y="1331125"/>
                </a:lnTo>
                <a:lnTo>
                  <a:pt x="3030208" y="1331099"/>
                </a:lnTo>
                <a:lnTo>
                  <a:pt x="3035288" y="1330413"/>
                </a:lnTo>
                <a:lnTo>
                  <a:pt x="3038590" y="1326108"/>
                </a:lnTo>
                <a:lnTo>
                  <a:pt x="3037980" y="1321409"/>
                </a:lnTo>
                <a:lnTo>
                  <a:pt x="3036418" y="1309979"/>
                </a:lnTo>
                <a:lnTo>
                  <a:pt x="3034907" y="1299578"/>
                </a:lnTo>
                <a:lnTo>
                  <a:pt x="3030360" y="1296428"/>
                </a:lnTo>
                <a:close/>
              </a:path>
              <a:path w="3051810" h="3051810">
                <a:moveTo>
                  <a:pt x="22137" y="1288707"/>
                </a:moveTo>
                <a:lnTo>
                  <a:pt x="17692" y="1292072"/>
                </a:lnTo>
                <a:lnTo>
                  <a:pt x="16117" y="1302435"/>
                </a:lnTo>
                <a:lnTo>
                  <a:pt x="15292" y="1308138"/>
                </a:lnTo>
                <a:lnTo>
                  <a:pt x="13856" y="1318539"/>
                </a:lnTo>
                <a:lnTo>
                  <a:pt x="17120" y="1322870"/>
                </a:lnTo>
                <a:lnTo>
                  <a:pt x="21819" y="1323530"/>
                </a:lnTo>
                <a:lnTo>
                  <a:pt x="22619" y="1323606"/>
                </a:lnTo>
                <a:lnTo>
                  <a:pt x="27230" y="1323606"/>
                </a:lnTo>
                <a:lnTo>
                  <a:pt x="30913" y="1320507"/>
                </a:lnTo>
                <a:lnTo>
                  <a:pt x="32297" y="1310576"/>
                </a:lnTo>
                <a:lnTo>
                  <a:pt x="33961" y="1299324"/>
                </a:lnTo>
                <a:lnTo>
                  <a:pt x="34684" y="1294638"/>
                </a:lnTo>
                <a:lnTo>
                  <a:pt x="31446" y="1290256"/>
                </a:lnTo>
                <a:lnTo>
                  <a:pt x="26772" y="1289558"/>
                </a:lnTo>
                <a:lnTo>
                  <a:pt x="22137" y="1288707"/>
                </a:lnTo>
                <a:close/>
              </a:path>
              <a:path w="3051810" h="3051810">
                <a:moveTo>
                  <a:pt x="3021470" y="1244193"/>
                </a:moveTo>
                <a:lnTo>
                  <a:pt x="3017038" y="1244930"/>
                </a:lnTo>
                <a:lnTo>
                  <a:pt x="3012352" y="1245781"/>
                </a:lnTo>
                <a:lnTo>
                  <a:pt x="3009266" y="1250251"/>
                </a:lnTo>
                <a:lnTo>
                  <a:pt x="3011133" y="1260513"/>
                </a:lnTo>
                <a:lnTo>
                  <a:pt x="3012111" y="1266088"/>
                </a:lnTo>
                <a:lnTo>
                  <a:pt x="3013749" y="1275905"/>
                </a:lnTo>
                <a:lnTo>
                  <a:pt x="3017381" y="1278889"/>
                </a:lnTo>
                <a:lnTo>
                  <a:pt x="3021966" y="1278889"/>
                </a:lnTo>
                <a:lnTo>
                  <a:pt x="3022448" y="1278851"/>
                </a:lnTo>
                <a:lnTo>
                  <a:pt x="3027592" y="1278001"/>
                </a:lnTo>
                <a:lnTo>
                  <a:pt x="3030754" y="1273568"/>
                </a:lnTo>
                <a:lnTo>
                  <a:pt x="3029040" y="1263205"/>
                </a:lnTo>
                <a:lnTo>
                  <a:pt x="3026169" y="1247165"/>
                </a:lnTo>
                <a:lnTo>
                  <a:pt x="3021470" y="1244193"/>
                </a:lnTo>
                <a:close/>
              </a:path>
              <a:path w="3051810" h="3051810">
                <a:moveTo>
                  <a:pt x="31243" y="1236497"/>
                </a:moveTo>
                <a:lnTo>
                  <a:pt x="26658" y="1239646"/>
                </a:lnTo>
                <a:lnTo>
                  <a:pt x="21921" y="1265974"/>
                </a:lnTo>
                <a:lnTo>
                  <a:pt x="25032" y="1270431"/>
                </a:lnTo>
                <a:lnTo>
                  <a:pt x="30227" y="1271346"/>
                </a:lnTo>
                <a:lnTo>
                  <a:pt x="30709" y="1271371"/>
                </a:lnTo>
                <a:lnTo>
                  <a:pt x="35307" y="1271371"/>
                </a:lnTo>
                <a:lnTo>
                  <a:pt x="38926" y="1268437"/>
                </a:lnTo>
                <a:lnTo>
                  <a:pt x="39637" y="1264259"/>
                </a:lnTo>
                <a:lnTo>
                  <a:pt x="42685" y="1247444"/>
                </a:lnTo>
                <a:lnTo>
                  <a:pt x="43549" y="1242783"/>
                </a:lnTo>
                <a:lnTo>
                  <a:pt x="40463" y="1238300"/>
                </a:lnTo>
                <a:lnTo>
                  <a:pt x="35802" y="1237449"/>
                </a:lnTo>
                <a:lnTo>
                  <a:pt x="31243" y="1236497"/>
                </a:lnTo>
                <a:close/>
              </a:path>
              <a:path w="3051810" h="3051810">
                <a:moveTo>
                  <a:pt x="3011069" y="1192149"/>
                </a:moveTo>
                <a:lnTo>
                  <a:pt x="3001760" y="1194155"/>
                </a:lnTo>
                <a:lnTo>
                  <a:pt x="2998826" y="1198727"/>
                </a:lnTo>
                <a:lnTo>
                  <a:pt x="3002243" y="1214462"/>
                </a:lnTo>
                <a:lnTo>
                  <a:pt x="3004198" y="1224127"/>
                </a:lnTo>
                <a:lnTo>
                  <a:pt x="3007780" y="1226921"/>
                </a:lnTo>
                <a:lnTo>
                  <a:pt x="3012339" y="1226921"/>
                </a:lnTo>
                <a:lnTo>
                  <a:pt x="3012923" y="1226870"/>
                </a:lnTo>
                <a:lnTo>
                  <a:pt x="3018143" y="1225816"/>
                </a:lnTo>
                <a:lnTo>
                  <a:pt x="3021140" y="1221270"/>
                </a:lnTo>
                <a:lnTo>
                  <a:pt x="3019045" y="1210970"/>
                </a:lnTo>
                <a:lnTo>
                  <a:pt x="3017851" y="1205318"/>
                </a:lnTo>
                <a:lnTo>
                  <a:pt x="3015603" y="1195082"/>
                </a:lnTo>
                <a:lnTo>
                  <a:pt x="3011069" y="1192149"/>
                </a:lnTo>
                <a:close/>
              </a:path>
              <a:path w="3051810" h="3051810">
                <a:moveTo>
                  <a:pt x="42127" y="1184694"/>
                </a:moveTo>
                <a:lnTo>
                  <a:pt x="37542" y="1187615"/>
                </a:lnTo>
                <a:lnTo>
                  <a:pt x="35231" y="1197838"/>
                </a:lnTo>
                <a:lnTo>
                  <a:pt x="31827" y="1213739"/>
                </a:lnTo>
                <a:lnTo>
                  <a:pt x="34799" y="1218298"/>
                </a:lnTo>
                <a:lnTo>
                  <a:pt x="40031" y="1219403"/>
                </a:lnTo>
                <a:lnTo>
                  <a:pt x="40628" y="1219479"/>
                </a:lnTo>
                <a:lnTo>
                  <a:pt x="45187" y="1219479"/>
                </a:lnTo>
                <a:lnTo>
                  <a:pt x="48769" y="1216710"/>
                </a:lnTo>
                <a:lnTo>
                  <a:pt x="51995" y="1201534"/>
                </a:lnTo>
                <a:lnTo>
                  <a:pt x="53239" y="1195984"/>
                </a:lnTo>
                <a:lnTo>
                  <a:pt x="54306" y="1191374"/>
                </a:lnTo>
                <a:lnTo>
                  <a:pt x="51385" y="1186776"/>
                </a:lnTo>
                <a:lnTo>
                  <a:pt x="42127" y="1184694"/>
                </a:lnTo>
                <a:close/>
              </a:path>
              <a:path w="3051810" h="3051810">
                <a:moveTo>
                  <a:pt x="2998572" y="1140523"/>
                </a:moveTo>
                <a:lnTo>
                  <a:pt x="2993962" y="1141768"/>
                </a:lnTo>
                <a:lnTo>
                  <a:pt x="2989365" y="1142949"/>
                </a:lnTo>
                <a:lnTo>
                  <a:pt x="2986584" y="1147610"/>
                </a:lnTo>
                <a:lnTo>
                  <a:pt x="2987752" y="1152194"/>
                </a:lnTo>
                <a:lnTo>
                  <a:pt x="2992870" y="1172705"/>
                </a:lnTo>
                <a:lnTo>
                  <a:pt x="2996375" y="1175321"/>
                </a:lnTo>
                <a:lnTo>
                  <a:pt x="3000896" y="1175321"/>
                </a:lnTo>
                <a:lnTo>
                  <a:pt x="3001608" y="1175245"/>
                </a:lnTo>
                <a:lnTo>
                  <a:pt x="3006891" y="1173937"/>
                </a:lnTo>
                <a:lnTo>
                  <a:pt x="3009710" y="1169289"/>
                </a:lnTo>
                <a:lnTo>
                  <a:pt x="3004294" y="1147610"/>
                </a:lnTo>
                <a:lnTo>
                  <a:pt x="3003208" y="1143381"/>
                </a:lnTo>
                <a:lnTo>
                  <a:pt x="2998572" y="1140523"/>
                </a:lnTo>
                <a:close/>
              </a:path>
              <a:path w="3051810" h="3051810">
                <a:moveTo>
                  <a:pt x="54750" y="1133119"/>
                </a:moveTo>
                <a:lnTo>
                  <a:pt x="50178" y="1135989"/>
                </a:lnTo>
                <a:lnTo>
                  <a:pt x="47511" y="1146111"/>
                </a:lnTo>
                <a:lnTo>
                  <a:pt x="46089" y="1151699"/>
                </a:lnTo>
                <a:lnTo>
                  <a:pt x="43562" y="1161910"/>
                </a:lnTo>
                <a:lnTo>
                  <a:pt x="46381" y="1166558"/>
                </a:lnTo>
                <a:lnTo>
                  <a:pt x="51664" y="1167866"/>
                </a:lnTo>
                <a:lnTo>
                  <a:pt x="52376" y="1167942"/>
                </a:lnTo>
                <a:lnTo>
                  <a:pt x="56897" y="1167942"/>
                </a:lnTo>
                <a:lnTo>
                  <a:pt x="60402" y="1165326"/>
                </a:lnTo>
                <a:lnTo>
                  <a:pt x="62751" y="1155890"/>
                </a:lnTo>
                <a:lnTo>
                  <a:pt x="64148" y="1150378"/>
                </a:lnTo>
                <a:lnTo>
                  <a:pt x="66777" y="1140282"/>
                </a:lnTo>
                <a:lnTo>
                  <a:pt x="64021" y="1135595"/>
                </a:lnTo>
                <a:lnTo>
                  <a:pt x="59424" y="1134414"/>
                </a:lnTo>
                <a:lnTo>
                  <a:pt x="54750" y="1133119"/>
                </a:lnTo>
                <a:close/>
              </a:path>
              <a:path w="3051810" h="3051810">
                <a:moveTo>
                  <a:pt x="2984221" y="1089533"/>
                </a:moveTo>
                <a:lnTo>
                  <a:pt x="2975154" y="1092187"/>
                </a:lnTo>
                <a:lnTo>
                  <a:pt x="2972563" y="1096962"/>
                </a:lnTo>
                <a:lnTo>
                  <a:pt x="2973909" y="1101509"/>
                </a:lnTo>
                <a:lnTo>
                  <a:pt x="2977071" y="1112431"/>
                </a:lnTo>
                <a:lnTo>
                  <a:pt x="2979649" y="1121702"/>
                </a:lnTo>
                <a:lnTo>
                  <a:pt x="2983104" y="1124178"/>
                </a:lnTo>
                <a:lnTo>
                  <a:pt x="2987625" y="1124178"/>
                </a:lnTo>
                <a:lnTo>
                  <a:pt x="2988412" y="1124077"/>
                </a:lnTo>
                <a:lnTo>
                  <a:pt x="2993746" y="1122591"/>
                </a:lnTo>
                <a:lnTo>
                  <a:pt x="2996413" y="1117841"/>
                </a:lnTo>
                <a:lnTo>
                  <a:pt x="2993594" y="1107732"/>
                </a:lnTo>
                <a:lnTo>
                  <a:pt x="2989047" y="1092123"/>
                </a:lnTo>
                <a:lnTo>
                  <a:pt x="2984221" y="1089533"/>
                </a:lnTo>
                <a:close/>
              </a:path>
              <a:path w="3051810" h="3051810">
                <a:moveTo>
                  <a:pt x="69381" y="1082281"/>
                </a:moveTo>
                <a:lnTo>
                  <a:pt x="64542" y="1084859"/>
                </a:lnTo>
                <a:lnTo>
                  <a:pt x="58408" y="1105941"/>
                </a:lnTo>
                <a:lnTo>
                  <a:pt x="57100" y="1110500"/>
                </a:lnTo>
                <a:lnTo>
                  <a:pt x="59729" y="1115250"/>
                </a:lnTo>
                <a:lnTo>
                  <a:pt x="65088" y="1116787"/>
                </a:lnTo>
                <a:lnTo>
                  <a:pt x="65888" y="1116888"/>
                </a:lnTo>
                <a:lnTo>
                  <a:pt x="70397" y="1116888"/>
                </a:lnTo>
                <a:lnTo>
                  <a:pt x="73839" y="1114437"/>
                </a:lnTo>
                <a:lnTo>
                  <a:pt x="74954" y="1110500"/>
                </a:lnTo>
                <a:lnTo>
                  <a:pt x="81027" y="1089685"/>
                </a:lnTo>
                <a:lnTo>
                  <a:pt x="78436" y="1084910"/>
                </a:lnTo>
                <a:lnTo>
                  <a:pt x="69381" y="1082281"/>
                </a:lnTo>
                <a:close/>
              </a:path>
              <a:path w="3051810" h="3051810">
                <a:moveTo>
                  <a:pt x="2968232" y="1038948"/>
                </a:moveTo>
                <a:lnTo>
                  <a:pt x="2963698" y="1040485"/>
                </a:lnTo>
                <a:lnTo>
                  <a:pt x="2959202" y="1041958"/>
                </a:lnTo>
                <a:lnTo>
                  <a:pt x="2956751" y="1046822"/>
                </a:lnTo>
                <a:lnTo>
                  <a:pt x="2964714" y="1071219"/>
                </a:lnTo>
                <a:lnTo>
                  <a:pt x="2968080" y="1073543"/>
                </a:lnTo>
                <a:lnTo>
                  <a:pt x="2972575" y="1073543"/>
                </a:lnTo>
                <a:lnTo>
                  <a:pt x="2973464" y="1073403"/>
                </a:lnTo>
                <a:lnTo>
                  <a:pt x="2978862" y="1071664"/>
                </a:lnTo>
                <a:lnTo>
                  <a:pt x="2981338" y="1066812"/>
                </a:lnTo>
                <a:lnTo>
                  <a:pt x="2974544" y="1045933"/>
                </a:lnTo>
                <a:lnTo>
                  <a:pt x="2973058" y="1041438"/>
                </a:lnTo>
                <a:lnTo>
                  <a:pt x="2968232" y="1038948"/>
                </a:lnTo>
                <a:close/>
              </a:path>
              <a:path w="3051810" h="3051810">
                <a:moveTo>
                  <a:pt x="85713" y="1031747"/>
                </a:moveTo>
                <a:lnTo>
                  <a:pt x="80824" y="1034135"/>
                </a:lnTo>
                <a:lnTo>
                  <a:pt x="79300" y="1038644"/>
                </a:lnTo>
                <a:lnTo>
                  <a:pt x="73889" y="1055090"/>
                </a:lnTo>
                <a:lnTo>
                  <a:pt x="72429" y="1059599"/>
                </a:lnTo>
                <a:lnTo>
                  <a:pt x="74893" y="1064437"/>
                </a:lnTo>
                <a:lnTo>
                  <a:pt x="80277" y="1066190"/>
                </a:lnTo>
                <a:lnTo>
                  <a:pt x="81179" y="1066330"/>
                </a:lnTo>
                <a:lnTo>
                  <a:pt x="85675" y="1066330"/>
                </a:lnTo>
                <a:lnTo>
                  <a:pt x="89040" y="1064031"/>
                </a:lnTo>
                <a:lnTo>
                  <a:pt x="90222" y="1060386"/>
                </a:lnTo>
                <a:lnTo>
                  <a:pt x="97092" y="1039583"/>
                </a:lnTo>
                <a:lnTo>
                  <a:pt x="94679" y="1034719"/>
                </a:lnTo>
                <a:lnTo>
                  <a:pt x="85713" y="1031747"/>
                </a:lnTo>
                <a:close/>
              </a:path>
              <a:path w="3051810" h="3051810">
                <a:moveTo>
                  <a:pt x="2950363" y="989063"/>
                </a:moveTo>
                <a:lnTo>
                  <a:pt x="2941473" y="992377"/>
                </a:lnTo>
                <a:lnTo>
                  <a:pt x="2939225" y="997305"/>
                </a:lnTo>
                <a:lnTo>
                  <a:pt x="2944813" y="1012431"/>
                </a:lnTo>
                <a:lnTo>
                  <a:pt x="2947976" y="1021321"/>
                </a:lnTo>
                <a:lnTo>
                  <a:pt x="2951278" y="1023505"/>
                </a:lnTo>
                <a:lnTo>
                  <a:pt x="2955761" y="1023505"/>
                </a:lnTo>
                <a:lnTo>
                  <a:pt x="2956739" y="1023327"/>
                </a:lnTo>
                <a:lnTo>
                  <a:pt x="2962161" y="1021410"/>
                </a:lnTo>
                <a:lnTo>
                  <a:pt x="2964486" y="1016495"/>
                </a:lnTo>
                <a:lnTo>
                  <a:pt x="2960942" y="1006601"/>
                </a:lnTo>
                <a:lnTo>
                  <a:pt x="2958974" y="1001179"/>
                </a:lnTo>
                <a:lnTo>
                  <a:pt x="2955303" y="991323"/>
                </a:lnTo>
                <a:lnTo>
                  <a:pt x="2950363" y="989063"/>
                </a:lnTo>
                <a:close/>
              </a:path>
              <a:path w="3051810" h="3051810">
                <a:moveTo>
                  <a:pt x="103861" y="981646"/>
                </a:moveTo>
                <a:lnTo>
                  <a:pt x="98908" y="983957"/>
                </a:lnTo>
                <a:lnTo>
                  <a:pt x="95213" y="993787"/>
                </a:lnTo>
                <a:lnTo>
                  <a:pt x="93206" y="999210"/>
                </a:lnTo>
                <a:lnTo>
                  <a:pt x="89612" y="1009078"/>
                </a:lnTo>
                <a:lnTo>
                  <a:pt x="91911" y="1014006"/>
                </a:lnTo>
                <a:lnTo>
                  <a:pt x="97346" y="1015974"/>
                </a:lnTo>
                <a:lnTo>
                  <a:pt x="98337" y="1016139"/>
                </a:lnTo>
                <a:lnTo>
                  <a:pt x="102807" y="1016139"/>
                </a:lnTo>
                <a:lnTo>
                  <a:pt x="106109" y="1013980"/>
                </a:lnTo>
                <a:lnTo>
                  <a:pt x="107367" y="1010488"/>
                </a:lnTo>
                <a:lnTo>
                  <a:pt x="111316" y="999756"/>
                </a:lnTo>
                <a:lnTo>
                  <a:pt x="114987" y="989977"/>
                </a:lnTo>
                <a:lnTo>
                  <a:pt x="112739" y="985037"/>
                </a:lnTo>
                <a:lnTo>
                  <a:pt x="108294" y="983373"/>
                </a:lnTo>
                <a:lnTo>
                  <a:pt x="103861" y="981646"/>
                </a:lnTo>
                <a:close/>
              </a:path>
              <a:path w="3051810" h="3051810">
                <a:moveTo>
                  <a:pt x="2930856" y="939812"/>
                </a:moveTo>
                <a:lnTo>
                  <a:pt x="2926411" y="941565"/>
                </a:lnTo>
                <a:lnTo>
                  <a:pt x="2922042" y="943381"/>
                </a:lnTo>
                <a:lnTo>
                  <a:pt x="2919947" y="948397"/>
                </a:lnTo>
                <a:lnTo>
                  <a:pt x="2923922" y="958049"/>
                </a:lnTo>
                <a:lnTo>
                  <a:pt x="2926043" y="963320"/>
                </a:lnTo>
                <a:lnTo>
                  <a:pt x="2929484" y="971981"/>
                </a:lnTo>
                <a:lnTo>
                  <a:pt x="2932710" y="974039"/>
                </a:lnTo>
                <a:lnTo>
                  <a:pt x="2937181" y="974039"/>
                </a:lnTo>
                <a:lnTo>
                  <a:pt x="2938260" y="973848"/>
                </a:lnTo>
                <a:lnTo>
                  <a:pt x="2943683" y="971689"/>
                </a:lnTo>
                <a:lnTo>
                  <a:pt x="2945855" y="966685"/>
                </a:lnTo>
                <a:lnTo>
                  <a:pt x="2941981" y="956919"/>
                </a:lnTo>
                <a:lnTo>
                  <a:pt x="2937612" y="946251"/>
                </a:lnTo>
                <a:lnTo>
                  <a:pt x="2935834" y="941857"/>
                </a:lnTo>
                <a:lnTo>
                  <a:pt x="2930856" y="939812"/>
                </a:lnTo>
                <a:close/>
              </a:path>
              <a:path w="3051810" h="3051810">
                <a:moveTo>
                  <a:pt x="123775" y="932345"/>
                </a:moveTo>
                <a:lnTo>
                  <a:pt x="118746" y="934415"/>
                </a:lnTo>
                <a:lnTo>
                  <a:pt x="114682" y="944105"/>
                </a:lnTo>
                <a:lnTo>
                  <a:pt x="112485" y="949464"/>
                </a:lnTo>
                <a:lnTo>
                  <a:pt x="108548" y="959231"/>
                </a:lnTo>
                <a:lnTo>
                  <a:pt x="110694" y="964222"/>
                </a:lnTo>
                <a:lnTo>
                  <a:pt x="116130" y="966419"/>
                </a:lnTo>
                <a:lnTo>
                  <a:pt x="117222" y="966622"/>
                </a:lnTo>
                <a:lnTo>
                  <a:pt x="121692" y="966622"/>
                </a:lnTo>
                <a:lnTo>
                  <a:pt x="124918" y="964590"/>
                </a:lnTo>
                <a:lnTo>
                  <a:pt x="128385" y="955941"/>
                </a:lnTo>
                <a:lnTo>
                  <a:pt x="130544" y="950683"/>
                </a:lnTo>
                <a:lnTo>
                  <a:pt x="134570" y="941044"/>
                </a:lnTo>
                <a:lnTo>
                  <a:pt x="132525" y="936015"/>
                </a:lnTo>
                <a:lnTo>
                  <a:pt x="123775" y="932345"/>
                </a:lnTo>
                <a:close/>
              </a:path>
              <a:path w="3051810" h="3051810">
                <a:moveTo>
                  <a:pt x="2909634" y="891362"/>
                </a:moveTo>
                <a:lnTo>
                  <a:pt x="2900986" y="895286"/>
                </a:lnTo>
                <a:lnTo>
                  <a:pt x="2899055" y="900366"/>
                </a:lnTo>
                <a:lnTo>
                  <a:pt x="2909342" y="923455"/>
                </a:lnTo>
                <a:lnTo>
                  <a:pt x="2912479" y="925372"/>
                </a:lnTo>
                <a:lnTo>
                  <a:pt x="2916937" y="925372"/>
                </a:lnTo>
                <a:lnTo>
                  <a:pt x="2918118" y="925144"/>
                </a:lnTo>
                <a:lnTo>
                  <a:pt x="2923579" y="922743"/>
                </a:lnTo>
                <a:lnTo>
                  <a:pt x="2925560" y="917663"/>
                </a:lnTo>
                <a:lnTo>
                  <a:pt x="2916657" y="897623"/>
                </a:lnTo>
                <a:lnTo>
                  <a:pt x="2914676" y="893292"/>
                </a:lnTo>
                <a:lnTo>
                  <a:pt x="2909634" y="891362"/>
                </a:lnTo>
                <a:close/>
              </a:path>
              <a:path w="3051810" h="3051810">
                <a:moveTo>
                  <a:pt x="145441" y="883780"/>
                </a:moveTo>
                <a:lnTo>
                  <a:pt x="140272" y="885647"/>
                </a:lnTo>
                <a:lnTo>
                  <a:pt x="135878" y="895210"/>
                </a:lnTo>
                <a:lnTo>
                  <a:pt x="133490" y="900468"/>
                </a:lnTo>
                <a:lnTo>
                  <a:pt x="129223" y="910094"/>
                </a:lnTo>
                <a:lnTo>
                  <a:pt x="131179" y="915162"/>
                </a:lnTo>
                <a:lnTo>
                  <a:pt x="136653" y="917587"/>
                </a:lnTo>
                <a:lnTo>
                  <a:pt x="137821" y="917828"/>
                </a:lnTo>
                <a:lnTo>
                  <a:pt x="142279" y="917828"/>
                </a:lnTo>
                <a:lnTo>
                  <a:pt x="145416" y="915936"/>
                </a:lnTo>
                <a:lnTo>
                  <a:pt x="151499" y="902309"/>
                </a:lnTo>
                <a:lnTo>
                  <a:pt x="155868" y="892860"/>
                </a:lnTo>
                <a:lnTo>
                  <a:pt x="153988" y="887755"/>
                </a:lnTo>
                <a:lnTo>
                  <a:pt x="145441" y="883780"/>
                </a:lnTo>
                <a:close/>
              </a:path>
              <a:path w="3051810" h="3051810">
                <a:moveTo>
                  <a:pt x="2886660" y="843775"/>
                </a:moveTo>
                <a:lnTo>
                  <a:pt x="2878189" y="847966"/>
                </a:lnTo>
                <a:lnTo>
                  <a:pt x="2876462" y="853122"/>
                </a:lnTo>
                <a:lnTo>
                  <a:pt x="2878557" y="857364"/>
                </a:lnTo>
                <a:lnTo>
                  <a:pt x="2886038" y="872667"/>
                </a:lnTo>
                <a:lnTo>
                  <a:pt x="2887511" y="875741"/>
                </a:lnTo>
                <a:lnTo>
                  <a:pt x="2890584" y="877519"/>
                </a:lnTo>
                <a:lnTo>
                  <a:pt x="2895029" y="877519"/>
                </a:lnTo>
                <a:lnTo>
                  <a:pt x="2896299" y="877252"/>
                </a:lnTo>
                <a:lnTo>
                  <a:pt x="2901773" y="874598"/>
                </a:lnTo>
                <a:lnTo>
                  <a:pt x="2903564" y="869467"/>
                </a:lnTo>
                <a:lnTo>
                  <a:pt x="2901494" y="865187"/>
                </a:lnTo>
                <a:lnTo>
                  <a:pt x="2891854" y="845477"/>
                </a:lnTo>
                <a:lnTo>
                  <a:pt x="2886660" y="843775"/>
                </a:lnTo>
                <a:close/>
              </a:path>
              <a:path w="3051810" h="3051810">
                <a:moveTo>
                  <a:pt x="168644" y="835990"/>
                </a:moveTo>
                <a:lnTo>
                  <a:pt x="163462" y="837691"/>
                </a:lnTo>
                <a:lnTo>
                  <a:pt x="158751" y="847102"/>
                </a:lnTo>
                <a:lnTo>
                  <a:pt x="151588" y="861733"/>
                </a:lnTo>
                <a:lnTo>
                  <a:pt x="153366" y="866889"/>
                </a:lnTo>
                <a:lnTo>
                  <a:pt x="158840" y="869530"/>
                </a:lnTo>
                <a:lnTo>
                  <a:pt x="160110" y="869822"/>
                </a:lnTo>
                <a:lnTo>
                  <a:pt x="164555" y="869822"/>
                </a:lnTo>
                <a:lnTo>
                  <a:pt x="167615" y="868044"/>
                </a:lnTo>
                <a:lnTo>
                  <a:pt x="171590" y="859853"/>
                </a:lnTo>
                <a:lnTo>
                  <a:pt x="178804" y="845426"/>
                </a:lnTo>
                <a:lnTo>
                  <a:pt x="177102" y="840257"/>
                </a:lnTo>
                <a:lnTo>
                  <a:pt x="168644" y="835990"/>
                </a:lnTo>
                <a:close/>
              </a:path>
              <a:path w="3051810" h="3051810">
                <a:moveTo>
                  <a:pt x="2862174" y="796975"/>
                </a:moveTo>
                <a:lnTo>
                  <a:pt x="2857996" y="799172"/>
                </a:lnTo>
                <a:lnTo>
                  <a:pt x="2853830" y="801420"/>
                </a:lnTo>
                <a:lnTo>
                  <a:pt x="2852268" y="806627"/>
                </a:lnTo>
                <a:lnTo>
                  <a:pt x="2859863" y="820788"/>
                </a:lnTo>
                <a:lnTo>
                  <a:pt x="2864029" y="828751"/>
                </a:lnTo>
                <a:lnTo>
                  <a:pt x="2867026" y="830427"/>
                </a:lnTo>
                <a:lnTo>
                  <a:pt x="2871445" y="830427"/>
                </a:lnTo>
                <a:lnTo>
                  <a:pt x="2872817" y="830110"/>
                </a:lnTo>
                <a:lnTo>
                  <a:pt x="2878291" y="827252"/>
                </a:lnTo>
                <a:lnTo>
                  <a:pt x="2879916" y="822058"/>
                </a:lnTo>
                <a:lnTo>
                  <a:pt x="2875052" y="812774"/>
                </a:lnTo>
                <a:lnTo>
                  <a:pt x="2872360" y="807707"/>
                </a:lnTo>
                <a:lnTo>
                  <a:pt x="2867381" y="798499"/>
                </a:lnTo>
                <a:lnTo>
                  <a:pt x="2862174" y="796975"/>
                </a:lnTo>
                <a:close/>
              </a:path>
              <a:path w="3051810" h="3051810">
                <a:moveTo>
                  <a:pt x="193600" y="789063"/>
                </a:moveTo>
                <a:lnTo>
                  <a:pt x="188380" y="790600"/>
                </a:lnTo>
                <a:lnTo>
                  <a:pt x="180595" y="804900"/>
                </a:lnTo>
                <a:lnTo>
                  <a:pt x="175654" y="814184"/>
                </a:lnTo>
                <a:lnTo>
                  <a:pt x="177242" y="819378"/>
                </a:lnTo>
                <a:lnTo>
                  <a:pt x="182716" y="822299"/>
                </a:lnTo>
                <a:lnTo>
                  <a:pt x="184087" y="822617"/>
                </a:lnTo>
                <a:lnTo>
                  <a:pt x="188532" y="822617"/>
                </a:lnTo>
                <a:lnTo>
                  <a:pt x="191504" y="820966"/>
                </a:lnTo>
                <a:lnTo>
                  <a:pt x="195720" y="813028"/>
                </a:lnTo>
                <a:lnTo>
                  <a:pt x="198426" y="808012"/>
                </a:lnTo>
                <a:lnTo>
                  <a:pt x="203442" y="798842"/>
                </a:lnTo>
                <a:lnTo>
                  <a:pt x="201918" y="793622"/>
                </a:lnTo>
                <a:lnTo>
                  <a:pt x="197752" y="791362"/>
                </a:lnTo>
                <a:lnTo>
                  <a:pt x="193600" y="789063"/>
                </a:lnTo>
                <a:close/>
              </a:path>
              <a:path w="3051810" h="3051810">
                <a:moveTo>
                  <a:pt x="2836038" y="750976"/>
                </a:moveTo>
                <a:lnTo>
                  <a:pt x="2831910" y="753338"/>
                </a:lnTo>
                <a:lnTo>
                  <a:pt x="2827821" y="755738"/>
                </a:lnTo>
                <a:lnTo>
                  <a:pt x="2826437" y="760983"/>
                </a:lnTo>
                <a:lnTo>
                  <a:pt x="2828837" y="765098"/>
                </a:lnTo>
                <a:lnTo>
                  <a:pt x="2837371" y="779856"/>
                </a:lnTo>
                <a:lnTo>
                  <a:pt x="2838946" y="782624"/>
                </a:lnTo>
                <a:lnTo>
                  <a:pt x="2841854" y="784161"/>
                </a:lnTo>
                <a:lnTo>
                  <a:pt x="2846274" y="784161"/>
                </a:lnTo>
                <a:lnTo>
                  <a:pt x="2847734" y="783793"/>
                </a:lnTo>
                <a:lnTo>
                  <a:pt x="2853208" y="780681"/>
                </a:lnTo>
                <a:lnTo>
                  <a:pt x="2854631" y="775423"/>
                </a:lnTo>
                <a:lnTo>
                  <a:pt x="2852268" y="771296"/>
                </a:lnTo>
                <a:lnTo>
                  <a:pt x="2843658" y="756412"/>
                </a:lnTo>
                <a:lnTo>
                  <a:pt x="2841257" y="752335"/>
                </a:lnTo>
                <a:lnTo>
                  <a:pt x="2836038" y="750976"/>
                </a:lnTo>
                <a:close/>
              </a:path>
              <a:path w="3051810" h="3051810">
                <a:moveTo>
                  <a:pt x="220143" y="743102"/>
                </a:moveTo>
                <a:lnTo>
                  <a:pt x="214872" y="744423"/>
                </a:lnTo>
                <a:lnTo>
                  <a:pt x="212446" y="748499"/>
                </a:lnTo>
                <a:lnTo>
                  <a:pt x="206604" y="758431"/>
                </a:lnTo>
                <a:lnTo>
                  <a:pt x="201347" y="767524"/>
                </a:lnTo>
                <a:lnTo>
                  <a:pt x="202756" y="772782"/>
                </a:lnTo>
                <a:lnTo>
                  <a:pt x="208217" y="775931"/>
                </a:lnTo>
                <a:lnTo>
                  <a:pt x="209690" y="776300"/>
                </a:lnTo>
                <a:lnTo>
                  <a:pt x="214110" y="776300"/>
                </a:lnTo>
                <a:lnTo>
                  <a:pt x="216993" y="774750"/>
                </a:lnTo>
                <a:lnTo>
                  <a:pt x="221425" y="767080"/>
                </a:lnTo>
                <a:lnTo>
                  <a:pt x="229642" y="753160"/>
                </a:lnTo>
                <a:lnTo>
                  <a:pt x="228283" y="747890"/>
                </a:lnTo>
                <a:lnTo>
                  <a:pt x="224219" y="745477"/>
                </a:lnTo>
                <a:lnTo>
                  <a:pt x="220143" y="743102"/>
                </a:lnTo>
                <a:close/>
              </a:path>
              <a:path w="3051810" h="3051810">
                <a:moveTo>
                  <a:pt x="2808199" y="705942"/>
                </a:moveTo>
                <a:lnTo>
                  <a:pt x="2800211" y="710971"/>
                </a:lnTo>
                <a:lnTo>
                  <a:pt x="2799030" y="716267"/>
                </a:lnTo>
                <a:lnTo>
                  <a:pt x="2812225" y="737362"/>
                </a:lnTo>
                <a:lnTo>
                  <a:pt x="2815019" y="738809"/>
                </a:lnTo>
                <a:lnTo>
                  <a:pt x="2819439" y="738809"/>
                </a:lnTo>
                <a:lnTo>
                  <a:pt x="2821014" y="738390"/>
                </a:lnTo>
                <a:lnTo>
                  <a:pt x="2826437" y="735012"/>
                </a:lnTo>
                <a:lnTo>
                  <a:pt x="2827681" y="729729"/>
                </a:lnTo>
                <a:lnTo>
                  <a:pt x="2815992" y="710971"/>
                </a:lnTo>
                <a:lnTo>
                  <a:pt x="2813508" y="707085"/>
                </a:lnTo>
                <a:lnTo>
                  <a:pt x="2808199" y="705942"/>
                </a:lnTo>
                <a:close/>
              </a:path>
              <a:path w="3051810" h="3051810">
                <a:moveTo>
                  <a:pt x="248298" y="698042"/>
                </a:moveTo>
                <a:lnTo>
                  <a:pt x="242977" y="699185"/>
                </a:lnTo>
                <a:lnTo>
                  <a:pt x="237300" y="708037"/>
                </a:lnTo>
                <a:lnTo>
                  <a:pt x="234214" y="712914"/>
                </a:lnTo>
                <a:lnTo>
                  <a:pt x="228639" y="721829"/>
                </a:lnTo>
                <a:lnTo>
                  <a:pt x="229871" y="727138"/>
                </a:lnTo>
                <a:lnTo>
                  <a:pt x="233897" y="729627"/>
                </a:lnTo>
                <a:lnTo>
                  <a:pt x="235306" y="730529"/>
                </a:lnTo>
                <a:lnTo>
                  <a:pt x="236881" y="730948"/>
                </a:lnTo>
                <a:lnTo>
                  <a:pt x="241288" y="730948"/>
                </a:lnTo>
                <a:lnTo>
                  <a:pt x="244082" y="729513"/>
                </a:lnTo>
                <a:lnTo>
                  <a:pt x="248730" y="722071"/>
                </a:lnTo>
                <a:lnTo>
                  <a:pt x="251778" y="717257"/>
                </a:lnTo>
                <a:lnTo>
                  <a:pt x="257430" y="708469"/>
                </a:lnTo>
                <a:lnTo>
                  <a:pt x="256274" y="703160"/>
                </a:lnTo>
                <a:lnTo>
                  <a:pt x="248298" y="698042"/>
                </a:lnTo>
                <a:close/>
              </a:path>
              <a:path w="3051810" h="3051810">
                <a:moveTo>
                  <a:pt x="2778862" y="661885"/>
                </a:moveTo>
                <a:lnTo>
                  <a:pt x="2771077" y="667207"/>
                </a:lnTo>
                <a:lnTo>
                  <a:pt x="2770061" y="672541"/>
                </a:lnTo>
                <a:lnTo>
                  <a:pt x="2775929" y="681139"/>
                </a:lnTo>
                <a:lnTo>
                  <a:pt x="2779104" y="685838"/>
                </a:lnTo>
                <a:lnTo>
                  <a:pt x="2783904" y="693064"/>
                </a:lnTo>
                <a:lnTo>
                  <a:pt x="2786635" y="694397"/>
                </a:lnTo>
                <a:lnTo>
                  <a:pt x="2791042" y="694397"/>
                </a:lnTo>
                <a:lnTo>
                  <a:pt x="2792693" y="693927"/>
                </a:lnTo>
                <a:lnTo>
                  <a:pt x="2798103" y="690346"/>
                </a:lnTo>
                <a:lnTo>
                  <a:pt x="2799170" y="685012"/>
                </a:lnTo>
                <a:lnTo>
                  <a:pt x="2796541" y="681050"/>
                </a:lnTo>
                <a:lnTo>
                  <a:pt x="2790153" y="671512"/>
                </a:lnTo>
                <a:lnTo>
                  <a:pt x="2784247" y="662863"/>
                </a:lnTo>
                <a:lnTo>
                  <a:pt x="2778862" y="661885"/>
                </a:lnTo>
                <a:close/>
              </a:path>
              <a:path w="3051810" h="3051810">
                <a:moveTo>
                  <a:pt x="277991" y="653986"/>
                </a:moveTo>
                <a:lnTo>
                  <a:pt x="272632" y="654951"/>
                </a:lnTo>
                <a:lnTo>
                  <a:pt x="269939" y="658888"/>
                </a:lnTo>
                <a:lnTo>
                  <a:pt x="266650" y="663625"/>
                </a:lnTo>
                <a:lnTo>
                  <a:pt x="263399" y="668388"/>
                </a:lnTo>
                <a:lnTo>
                  <a:pt x="260065" y="673353"/>
                </a:lnTo>
                <a:lnTo>
                  <a:pt x="257519" y="677100"/>
                </a:lnTo>
                <a:lnTo>
                  <a:pt x="258560" y="682434"/>
                </a:lnTo>
                <a:lnTo>
                  <a:pt x="262497" y="685076"/>
                </a:lnTo>
                <a:lnTo>
                  <a:pt x="263958" y="686092"/>
                </a:lnTo>
                <a:lnTo>
                  <a:pt x="265634" y="686549"/>
                </a:lnTo>
                <a:lnTo>
                  <a:pt x="270041" y="686549"/>
                </a:lnTo>
                <a:lnTo>
                  <a:pt x="272746" y="685228"/>
                </a:lnTo>
                <a:lnTo>
                  <a:pt x="277585" y="678052"/>
                </a:lnTo>
                <a:lnTo>
                  <a:pt x="280934" y="673176"/>
                </a:lnTo>
                <a:lnTo>
                  <a:pt x="286767" y="664756"/>
                </a:lnTo>
                <a:lnTo>
                  <a:pt x="285789" y="659409"/>
                </a:lnTo>
                <a:lnTo>
                  <a:pt x="277991" y="653986"/>
                </a:lnTo>
                <a:close/>
              </a:path>
              <a:path w="3051810" h="3051810">
                <a:moveTo>
                  <a:pt x="2748039" y="618832"/>
                </a:moveTo>
                <a:lnTo>
                  <a:pt x="2740419" y="624433"/>
                </a:lnTo>
                <a:lnTo>
                  <a:pt x="2739594" y="629793"/>
                </a:lnTo>
                <a:lnTo>
                  <a:pt x="2745766" y="638200"/>
                </a:lnTo>
                <a:lnTo>
                  <a:pt x="2749106" y="642810"/>
                </a:lnTo>
                <a:lnTo>
                  <a:pt x="2754072" y="649770"/>
                </a:lnTo>
                <a:lnTo>
                  <a:pt x="2756714" y="651001"/>
                </a:lnTo>
                <a:lnTo>
                  <a:pt x="2761108" y="651001"/>
                </a:lnTo>
                <a:lnTo>
                  <a:pt x="2762873" y="650481"/>
                </a:lnTo>
                <a:lnTo>
                  <a:pt x="2768232" y="646645"/>
                </a:lnTo>
                <a:lnTo>
                  <a:pt x="2769121" y="641273"/>
                </a:lnTo>
                <a:lnTo>
                  <a:pt x="2763025" y="632752"/>
                </a:lnTo>
                <a:lnTo>
                  <a:pt x="2756256" y="623455"/>
                </a:lnTo>
                <a:lnTo>
                  <a:pt x="2753412" y="619620"/>
                </a:lnTo>
                <a:lnTo>
                  <a:pt x="2748039" y="618832"/>
                </a:lnTo>
                <a:close/>
              </a:path>
              <a:path w="3051810" h="3051810">
                <a:moveTo>
                  <a:pt x="309208" y="611111"/>
                </a:moveTo>
                <a:lnTo>
                  <a:pt x="287922" y="633412"/>
                </a:lnTo>
                <a:lnTo>
                  <a:pt x="288761" y="638784"/>
                </a:lnTo>
                <a:lnTo>
                  <a:pt x="294120" y="642696"/>
                </a:lnTo>
                <a:lnTo>
                  <a:pt x="295885" y="643229"/>
                </a:lnTo>
                <a:lnTo>
                  <a:pt x="300292" y="643229"/>
                </a:lnTo>
                <a:lnTo>
                  <a:pt x="302908" y="641997"/>
                </a:lnTo>
                <a:lnTo>
                  <a:pt x="311290" y="630516"/>
                </a:lnTo>
                <a:lnTo>
                  <a:pt x="317552" y="622147"/>
                </a:lnTo>
                <a:lnTo>
                  <a:pt x="316777" y="616762"/>
                </a:lnTo>
                <a:lnTo>
                  <a:pt x="309208" y="611111"/>
                </a:lnTo>
                <a:close/>
              </a:path>
              <a:path w="3051810" h="3051810">
                <a:moveTo>
                  <a:pt x="2715718" y="576859"/>
                </a:moveTo>
                <a:lnTo>
                  <a:pt x="2708288" y="582726"/>
                </a:lnTo>
                <a:lnTo>
                  <a:pt x="2707653" y="588124"/>
                </a:lnTo>
                <a:lnTo>
                  <a:pt x="2714105" y="596303"/>
                </a:lnTo>
                <a:lnTo>
                  <a:pt x="2717598" y="600798"/>
                </a:lnTo>
                <a:lnTo>
                  <a:pt x="2722754" y="607491"/>
                </a:lnTo>
                <a:lnTo>
                  <a:pt x="2725306" y="608647"/>
                </a:lnTo>
                <a:lnTo>
                  <a:pt x="2729701" y="608647"/>
                </a:lnTo>
                <a:lnTo>
                  <a:pt x="2731542" y="608063"/>
                </a:lnTo>
                <a:lnTo>
                  <a:pt x="2736863" y="603973"/>
                </a:lnTo>
                <a:lnTo>
                  <a:pt x="2737562" y="598589"/>
                </a:lnTo>
                <a:lnTo>
                  <a:pt x="2731174" y="590270"/>
                </a:lnTo>
                <a:lnTo>
                  <a:pt x="2727631" y="585736"/>
                </a:lnTo>
                <a:lnTo>
                  <a:pt x="2721115" y="577481"/>
                </a:lnTo>
                <a:lnTo>
                  <a:pt x="2715718" y="576859"/>
                </a:lnTo>
                <a:close/>
              </a:path>
              <a:path w="3051810" h="3051810">
                <a:moveTo>
                  <a:pt x="341847" y="569328"/>
                </a:moveTo>
                <a:lnTo>
                  <a:pt x="336398" y="569861"/>
                </a:lnTo>
                <a:lnTo>
                  <a:pt x="329832" y="578065"/>
                </a:lnTo>
                <a:lnTo>
                  <a:pt x="326264" y="582574"/>
                </a:lnTo>
                <a:lnTo>
                  <a:pt x="319799" y="590854"/>
                </a:lnTo>
                <a:lnTo>
                  <a:pt x="320473" y="596252"/>
                </a:lnTo>
                <a:lnTo>
                  <a:pt x="325781" y="600392"/>
                </a:lnTo>
                <a:lnTo>
                  <a:pt x="327635" y="600989"/>
                </a:lnTo>
                <a:lnTo>
                  <a:pt x="332042" y="600989"/>
                </a:lnTo>
                <a:lnTo>
                  <a:pt x="334570" y="599846"/>
                </a:lnTo>
                <a:lnTo>
                  <a:pt x="339751" y="593204"/>
                </a:lnTo>
                <a:lnTo>
                  <a:pt x="343282" y="588733"/>
                </a:lnTo>
                <a:lnTo>
                  <a:pt x="349797" y="580593"/>
                </a:lnTo>
                <a:lnTo>
                  <a:pt x="349213" y="575195"/>
                </a:lnTo>
                <a:lnTo>
                  <a:pt x="341847" y="569328"/>
                </a:lnTo>
                <a:close/>
              </a:path>
              <a:path w="3051810" h="3051810">
                <a:moveTo>
                  <a:pt x="2681961" y="536092"/>
                </a:moveTo>
                <a:lnTo>
                  <a:pt x="2674735" y="542175"/>
                </a:lnTo>
                <a:lnTo>
                  <a:pt x="2674303" y="547598"/>
                </a:lnTo>
                <a:lnTo>
                  <a:pt x="2681022" y="555536"/>
                </a:lnTo>
                <a:lnTo>
                  <a:pt x="2684679" y="559904"/>
                </a:lnTo>
                <a:lnTo>
                  <a:pt x="2690013" y="566343"/>
                </a:lnTo>
                <a:lnTo>
                  <a:pt x="2692464" y="567397"/>
                </a:lnTo>
                <a:lnTo>
                  <a:pt x="2696858" y="567397"/>
                </a:lnTo>
                <a:lnTo>
                  <a:pt x="2698802" y="566750"/>
                </a:lnTo>
                <a:lnTo>
                  <a:pt x="2704047" y="562406"/>
                </a:lnTo>
                <a:lnTo>
                  <a:pt x="2704567" y="556983"/>
                </a:lnTo>
                <a:lnTo>
                  <a:pt x="2697862" y="548906"/>
                </a:lnTo>
                <a:lnTo>
                  <a:pt x="2687435" y="536511"/>
                </a:lnTo>
                <a:lnTo>
                  <a:pt x="2681961" y="536092"/>
                </a:lnTo>
                <a:close/>
              </a:path>
              <a:path w="3051810" h="3051810">
                <a:moveTo>
                  <a:pt x="375883" y="528574"/>
                </a:moveTo>
                <a:lnTo>
                  <a:pt x="353150" y="549427"/>
                </a:lnTo>
                <a:lnTo>
                  <a:pt x="353632" y="554824"/>
                </a:lnTo>
                <a:lnTo>
                  <a:pt x="358865" y="559219"/>
                </a:lnTo>
                <a:lnTo>
                  <a:pt x="360833" y="559866"/>
                </a:lnTo>
                <a:lnTo>
                  <a:pt x="365227" y="559866"/>
                </a:lnTo>
                <a:lnTo>
                  <a:pt x="367666" y="558825"/>
                </a:lnTo>
                <a:lnTo>
                  <a:pt x="373000" y="552424"/>
                </a:lnTo>
                <a:lnTo>
                  <a:pt x="383490" y="540181"/>
                </a:lnTo>
                <a:lnTo>
                  <a:pt x="383058" y="534746"/>
                </a:lnTo>
                <a:lnTo>
                  <a:pt x="375883" y="528574"/>
                </a:lnTo>
                <a:close/>
              </a:path>
              <a:path w="3051810" h="3051810">
                <a:moveTo>
                  <a:pt x="2646820" y="496430"/>
                </a:moveTo>
                <a:lnTo>
                  <a:pt x="2639772" y="502793"/>
                </a:lnTo>
                <a:lnTo>
                  <a:pt x="2639518" y="508215"/>
                </a:lnTo>
                <a:lnTo>
                  <a:pt x="2646528" y="515937"/>
                </a:lnTo>
                <a:lnTo>
                  <a:pt x="2655825" y="526326"/>
                </a:lnTo>
                <a:lnTo>
                  <a:pt x="2658162" y="527303"/>
                </a:lnTo>
                <a:lnTo>
                  <a:pt x="2662568" y="527303"/>
                </a:lnTo>
                <a:lnTo>
                  <a:pt x="2664613" y="526580"/>
                </a:lnTo>
                <a:lnTo>
                  <a:pt x="2669782" y="521969"/>
                </a:lnTo>
                <a:lnTo>
                  <a:pt x="2670087" y="516559"/>
                </a:lnTo>
                <a:lnTo>
                  <a:pt x="2659279" y="504431"/>
                </a:lnTo>
                <a:lnTo>
                  <a:pt x="2652231" y="496671"/>
                </a:lnTo>
                <a:lnTo>
                  <a:pt x="2646820" y="496430"/>
                </a:lnTo>
                <a:close/>
              </a:path>
              <a:path w="3051810" h="3051810">
                <a:moveTo>
                  <a:pt x="411328" y="489178"/>
                </a:moveTo>
                <a:lnTo>
                  <a:pt x="405905" y="489407"/>
                </a:lnTo>
                <a:lnTo>
                  <a:pt x="402680" y="492861"/>
                </a:lnTo>
                <a:lnTo>
                  <a:pt x="394895" y="501345"/>
                </a:lnTo>
                <a:lnTo>
                  <a:pt x="387897" y="509155"/>
                </a:lnTo>
                <a:lnTo>
                  <a:pt x="388202" y="514591"/>
                </a:lnTo>
                <a:lnTo>
                  <a:pt x="393358" y="519239"/>
                </a:lnTo>
                <a:lnTo>
                  <a:pt x="395403" y="519963"/>
                </a:lnTo>
                <a:lnTo>
                  <a:pt x="399797" y="519963"/>
                </a:lnTo>
                <a:lnTo>
                  <a:pt x="402146" y="519010"/>
                </a:lnTo>
                <a:lnTo>
                  <a:pt x="411468" y="508673"/>
                </a:lnTo>
                <a:lnTo>
                  <a:pt x="418529" y="501014"/>
                </a:lnTo>
                <a:lnTo>
                  <a:pt x="418313" y="495579"/>
                </a:lnTo>
                <a:lnTo>
                  <a:pt x="414821" y="492353"/>
                </a:lnTo>
                <a:lnTo>
                  <a:pt x="411328" y="489178"/>
                </a:lnTo>
                <a:close/>
              </a:path>
              <a:path w="3051810" h="3051810">
                <a:moveTo>
                  <a:pt x="2610257" y="458000"/>
                </a:moveTo>
                <a:lnTo>
                  <a:pt x="2606854" y="461302"/>
                </a:lnTo>
                <a:lnTo>
                  <a:pt x="2603475" y="464629"/>
                </a:lnTo>
                <a:lnTo>
                  <a:pt x="2603399" y="470052"/>
                </a:lnTo>
                <a:lnTo>
                  <a:pt x="2614639" y="481609"/>
                </a:lnTo>
                <a:lnTo>
                  <a:pt x="2620239" y="487514"/>
                </a:lnTo>
                <a:lnTo>
                  <a:pt x="2622500" y="488403"/>
                </a:lnTo>
                <a:lnTo>
                  <a:pt x="2626894" y="488403"/>
                </a:lnTo>
                <a:lnTo>
                  <a:pt x="2629028" y="487616"/>
                </a:lnTo>
                <a:lnTo>
                  <a:pt x="2634120" y="482765"/>
                </a:lnTo>
                <a:lnTo>
                  <a:pt x="2634260" y="477329"/>
                </a:lnTo>
                <a:lnTo>
                  <a:pt x="2623021" y="465581"/>
                </a:lnTo>
                <a:lnTo>
                  <a:pt x="2619007" y="461454"/>
                </a:lnTo>
                <a:lnTo>
                  <a:pt x="2615680" y="458088"/>
                </a:lnTo>
                <a:lnTo>
                  <a:pt x="2610257" y="458000"/>
                </a:lnTo>
                <a:close/>
              </a:path>
              <a:path w="3051810" h="3051810">
                <a:moveTo>
                  <a:pt x="448158" y="450951"/>
                </a:moveTo>
                <a:lnTo>
                  <a:pt x="442723" y="451027"/>
                </a:lnTo>
                <a:lnTo>
                  <a:pt x="435331" y="458482"/>
                </a:lnTo>
                <a:lnTo>
                  <a:pt x="424028" y="470153"/>
                </a:lnTo>
                <a:lnTo>
                  <a:pt x="424130" y="475602"/>
                </a:lnTo>
                <a:lnTo>
                  <a:pt x="429210" y="480491"/>
                </a:lnTo>
                <a:lnTo>
                  <a:pt x="431356" y="481291"/>
                </a:lnTo>
                <a:lnTo>
                  <a:pt x="435750" y="481291"/>
                </a:lnTo>
                <a:lnTo>
                  <a:pt x="437998" y="480415"/>
                </a:lnTo>
                <a:lnTo>
                  <a:pt x="443624" y="474560"/>
                </a:lnTo>
                <a:lnTo>
                  <a:pt x="447600" y="470496"/>
                </a:lnTo>
                <a:lnTo>
                  <a:pt x="454927" y="463080"/>
                </a:lnTo>
                <a:lnTo>
                  <a:pt x="454902" y="457631"/>
                </a:lnTo>
                <a:lnTo>
                  <a:pt x="451524" y="454317"/>
                </a:lnTo>
                <a:lnTo>
                  <a:pt x="448158" y="450951"/>
                </a:lnTo>
                <a:close/>
              </a:path>
              <a:path w="3051810" h="3051810">
                <a:moveTo>
                  <a:pt x="2577859" y="420725"/>
                </a:moveTo>
                <a:lnTo>
                  <a:pt x="2572424" y="420852"/>
                </a:lnTo>
                <a:lnTo>
                  <a:pt x="2569160" y="424294"/>
                </a:lnTo>
                <a:lnTo>
                  <a:pt x="2565871" y="427723"/>
                </a:lnTo>
                <a:lnTo>
                  <a:pt x="2565998" y="433146"/>
                </a:lnTo>
                <a:lnTo>
                  <a:pt x="2577593" y="444322"/>
                </a:lnTo>
                <a:lnTo>
                  <a:pt x="2583333" y="449935"/>
                </a:lnTo>
                <a:lnTo>
                  <a:pt x="2585505" y="450748"/>
                </a:lnTo>
                <a:lnTo>
                  <a:pt x="2589899" y="450748"/>
                </a:lnTo>
                <a:lnTo>
                  <a:pt x="2592122" y="449897"/>
                </a:lnTo>
                <a:lnTo>
                  <a:pt x="2597125" y="444792"/>
                </a:lnTo>
                <a:lnTo>
                  <a:pt x="2597062" y="439356"/>
                </a:lnTo>
                <a:lnTo>
                  <a:pt x="2589569" y="432003"/>
                </a:lnTo>
                <a:lnTo>
                  <a:pt x="2577859" y="420725"/>
                </a:lnTo>
                <a:close/>
              </a:path>
              <a:path w="3051810" h="3051810">
                <a:moveTo>
                  <a:pt x="480759" y="413969"/>
                </a:moveTo>
                <a:lnTo>
                  <a:pt x="468986" y="425145"/>
                </a:lnTo>
                <a:lnTo>
                  <a:pt x="461455" y="432447"/>
                </a:lnTo>
                <a:lnTo>
                  <a:pt x="461354" y="437883"/>
                </a:lnTo>
                <a:lnTo>
                  <a:pt x="466332" y="443026"/>
                </a:lnTo>
                <a:lnTo>
                  <a:pt x="468580" y="443903"/>
                </a:lnTo>
                <a:lnTo>
                  <a:pt x="472974" y="443903"/>
                </a:lnTo>
                <a:lnTo>
                  <a:pt x="475133" y="443090"/>
                </a:lnTo>
                <a:lnTo>
                  <a:pt x="480886" y="437527"/>
                </a:lnTo>
                <a:lnTo>
                  <a:pt x="485001" y="433590"/>
                </a:lnTo>
                <a:lnTo>
                  <a:pt x="492583" y="426415"/>
                </a:lnTo>
                <a:lnTo>
                  <a:pt x="492735" y="420979"/>
                </a:lnTo>
                <a:lnTo>
                  <a:pt x="486182" y="414096"/>
                </a:lnTo>
                <a:lnTo>
                  <a:pt x="480759" y="413969"/>
                </a:lnTo>
                <a:close/>
              </a:path>
              <a:path w="3051810" h="3051810">
                <a:moveTo>
                  <a:pt x="2538782" y="384771"/>
                </a:moveTo>
                <a:lnTo>
                  <a:pt x="2533346" y="385051"/>
                </a:lnTo>
                <a:lnTo>
                  <a:pt x="2526983" y="392112"/>
                </a:lnTo>
                <a:lnTo>
                  <a:pt x="2527288" y="397548"/>
                </a:lnTo>
                <a:lnTo>
                  <a:pt x="2543493" y="412191"/>
                </a:lnTo>
                <a:lnTo>
                  <a:pt x="2545132" y="413702"/>
                </a:lnTo>
                <a:lnTo>
                  <a:pt x="2547214" y="414439"/>
                </a:lnTo>
                <a:lnTo>
                  <a:pt x="2551609" y="414439"/>
                </a:lnTo>
                <a:lnTo>
                  <a:pt x="2553920" y="413499"/>
                </a:lnTo>
                <a:lnTo>
                  <a:pt x="2558822" y="408127"/>
                </a:lnTo>
                <a:lnTo>
                  <a:pt x="2558568" y="402704"/>
                </a:lnTo>
                <a:lnTo>
                  <a:pt x="2538782" y="384771"/>
                </a:lnTo>
                <a:close/>
              </a:path>
              <a:path w="3051810" h="3051810">
                <a:moveTo>
                  <a:pt x="520066" y="378218"/>
                </a:moveTo>
                <a:lnTo>
                  <a:pt x="507937" y="389000"/>
                </a:lnTo>
                <a:lnTo>
                  <a:pt x="503657" y="392849"/>
                </a:lnTo>
                <a:lnTo>
                  <a:pt x="500165" y="396036"/>
                </a:lnTo>
                <a:lnTo>
                  <a:pt x="499898" y="401472"/>
                </a:lnTo>
                <a:lnTo>
                  <a:pt x="504750" y="406857"/>
                </a:lnTo>
                <a:lnTo>
                  <a:pt x="507099" y="407809"/>
                </a:lnTo>
                <a:lnTo>
                  <a:pt x="511493" y="407809"/>
                </a:lnTo>
                <a:lnTo>
                  <a:pt x="513551" y="407073"/>
                </a:lnTo>
                <a:lnTo>
                  <a:pt x="515202" y="405599"/>
                </a:lnTo>
                <a:lnTo>
                  <a:pt x="519405" y="401777"/>
                </a:lnTo>
                <a:lnTo>
                  <a:pt x="523634" y="397979"/>
                </a:lnTo>
                <a:lnTo>
                  <a:pt x="531458" y="391096"/>
                </a:lnTo>
                <a:lnTo>
                  <a:pt x="531801" y="385660"/>
                </a:lnTo>
                <a:lnTo>
                  <a:pt x="525527" y="378561"/>
                </a:lnTo>
                <a:lnTo>
                  <a:pt x="520066" y="378218"/>
                </a:lnTo>
                <a:close/>
              </a:path>
              <a:path w="3051810" h="3051810">
                <a:moveTo>
                  <a:pt x="2498472" y="350164"/>
                </a:moveTo>
                <a:lnTo>
                  <a:pt x="2492998" y="350608"/>
                </a:lnTo>
                <a:lnTo>
                  <a:pt x="2486915" y="357911"/>
                </a:lnTo>
                <a:lnTo>
                  <a:pt x="2487397" y="363308"/>
                </a:lnTo>
                <a:lnTo>
                  <a:pt x="2505723" y="378752"/>
                </a:lnTo>
                <a:lnTo>
                  <a:pt x="2507705" y="379425"/>
                </a:lnTo>
                <a:lnTo>
                  <a:pt x="2512099" y="379425"/>
                </a:lnTo>
                <a:lnTo>
                  <a:pt x="2514512" y="378396"/>
                </a:lnTo>
                <a:lnTo>
                  <a:pt x="2519274" y="372783"/>
                </a:lnTo>
                <a:lnTo>
                  <a:pt x="2518843" y="367372"/>
                </a:lnTo>
                <a:lnTo>
                  <a:pt x="2498472" y="350164"/>
                </a:lnTo>
                <a:close/>
              </a:path>
              <a:path w="3051810" h="3051810">
                <a:moveTo>
                  <a:pt x="560630" y="343852"/>
                </a:moveTo>
                <a:lnTo>
                  <a:pt x="548120" y="354215"/>
                </a:lnTo>
                <a:lnTo>
                  <a:pt x="540106" y="360997"/>
                </a:lnTo>
                <a:lnTo>
                  <a:pt x="539624" y="366407"/>
                </a:lnTo>
                <a:lnTo>
                  <a:pt x="544386" y="372046"/>
                </a:lnTo>
                <a:lnTo>
                  <a:pt x="546825" y="373087"/>
                </a:lnTo>
                <a:lnTo>
                  <a:pt x="551219" y="373087"/>
                </a:lnTo>
                <a:lnTo>
                  <a:pt x="553175" y="372414"/>
                </a:lnTo>
                <a:lnTo>
                  <a:pt x="563512" y="363766"/>
                </a:lnTo>
                <a:lnTo>
                  <a:pt x="571564" y="357124"/>
                </a:lnTo>
                <a:lnTo>
                  <a:pt x="572085" y="351701"/>
                </a:lnTo>
                <a:lnTo>
                  <a:pt x="566027" y="344373"/>
                </a:lnTo>
                <a:lnTo>
                  <a:pt x="560630" y="343852"/>
                </a:lnTo>
                <a:close/>
              </a:path>
              <a:path w="3051810" h="3051810">
                <a:moveTo>
                  <a:pt x="2456841" y="316966"/>
                </a:moveTo>
                <a:lnTo>
                  <a:pt x="2451444" y="317614"/>
                </a:lnTo>
                <a:lnTo>
                  <a:pt x="2445627" y="325119"/>
                </a:lnTo>
                <a:lnTo>
                  <a:pt x="2446313" y="330530"/>
                </a:lnTo>
                <a:lnTo>
                  <a:pt x="2454568" y="336892"/>
                </a:lnTo>
                <a:lnTo>
                  <a:pt x="2465045" y="345211"/>
                </a:lnTo>
                <a:lnTo>
                  <a:pt x="2466938" y="345820"/>
                </a:lnTo>
                <a:lnTo>
                  <a:pt x="2471332" y="345820"/>
                </a:lnTo>
                <a:lnTo>
                  <a:pt x="2473834" y="344716"/>
                </a:lnTo>
                <a:lnTo>
                  <a:pt x="2478495" y="338874"/>
                </a:lnTo>
                <a:lnTo>
                  <a:pt x="2477872" y="333476"/>
                </a:lnTo>
                <a:lnTo>
                  <a:pt x="2469681" y="326936"/>
                </a:lnTo>
                <a:lnTo>
                  <a:pt x="2456841" y="316966"/>
                </a:lnTo>
                <a:close/>
              </a:path>
              <a:path w="3051810" h="3051810">
                <a:moveTo>
                  <a:pt x="602349" y="310984"/>
                </a:moveTo>
                <a:lnTo>
                  <a:pt x="593992" y="317398"/>
                </a:lnTo>
                <a:lnTo>
                  <a:pt x="581216" y="327367"/>
                </a:lnTo>
                <a:lnTo>
                  <a:pt x="580569" y="332778"/>
                </a:lnTo>
                <a:lnTo>
                  <a:pt x="585179" y="338670"/>
                </a:lnTo>
                <a:lnTo>
                  <a:pt x="587693" y="339801"/>
                </a:lnTo>
                <a:lnTo>
                  <a:pt x="592100" y="339801"/>
                </a:lnTo>
                <a:lnTo>
                  <a:pt x="593967" y="339191"/>
                </a:lnTo>
                <a:lnTo>
                  <a:pt x="604495" y="330974"/>
                </a:lnTo>
                <a:lnTo>
                  <a:pt x="612788" y="324637"/>
                </a:lnTo>
                <a:lnTo>
                  <a:pt x="613500" y="319252"/>
                </a:lnTo>
                <a:lnTo>
                  <a:pt x="607734" y="311708"/>
                </a:lnTo>
                <a:lnTo>
                  <a:pt x="602349" y="310984"/>
                </a:lnTo>
                <a:close/>
              </a:path>
              <a:path w="3051810" h="3051810">
                <a:moveTo>
                  <a:pt x="2414144" y="285165"/>
                </a:moveTo>
                <a:lnTo>
                  <a:pt x="2408784" y="286067"/>
                </a:lnTo>
                <a:lnTo>
                  <a:pt x="2403222" y="293750"/>
                </a:lnTo>
                <a:lnTo>
                  <a:pt x="2404098" y="299123"/>
                </a:lnTo>
                <a:lnTo>
                  <a:pt x="2412556" y="305219"/>
                </a:lnTo>
                <a:lnTo>
                  <a:pt x="2423262" y="313105"/>
                </a:lnTo>
                <a:lnTo>
                  <a:pt x="2425053" y="313651"/>
                </a:lnTo>
                <a:lnTo>
                  <a:pt x="2429447" y="313651"/>
                </a:lnTo>
                <a:lnTo>
                  <a:pt x="2432051" y="312445"/>
                </a:lnTo>
                <a:lnTo>
                  <a:pt x="2436559" y="306374"/>
                </a:lnTo>
                <a:lnTo>
                  <a:pt x="2435746" y="301002"/>
                </a:lnTo>
                <a:lnTo>
                  <a:pt x="2427314" y="294741"/>
                </a:lnTo>
                <a:lnTo>
                  <a:pt x="2414144" y="285165"/>
                </a:lnTo>
                <a:close/>
              </a:path>
              <a:path w="3051810" h="3051810">
                <a:moveTo>
                  <a:pt x="645110" y="279577"/>
                </a:moveTo>
                <a:lnTo>
                  <a:pt x="641300" y="282320"/>
                </a:lnTo>
                <a:lnTo>
                  <a:pt x="636576" y="285635"/>
                </a:lnTo>
                <a:lnTo>
                  <a:pt x="631915" y="289001"/>
                </a:lnTo>
                <a:lnTo>
                  <a:pt x="623444" y="295211"/>
                </a:lnTo>
                <a:lnTo>
                  <a:pt x="622606" y="300583"/>
                </a:lnTo>
                <a:lnTo>
                  <a:pt x="627076" y="306692"/>
                </a:lnTo>
                <a:lnTo>
                  <a:pt x="629692" y="307924"/>
                </a:lnTo>
                <a:lnTo>
                  <a:pt x="634086" y="307924"/>
                </a:lnTo>
                <a:lnTo>
                  <a:pt x="635864" y="307390"/>
                </a:lnTo>
                <a:lnTo>
                  <a:pt x="641973" y="302920"/>
                </a:lnTo>
                <a:lnTo>
                  <a:pt x="646558" y="299618"/>
                </a:lnTo>
                <a:lnTo>
                  <a:pt x="655067" y="293598"/>
                </a:lnTo>
                <a:lnTo>
                  <a:pt x="655994" y="288251"/>
                </a:lnTo>
                <a:lnTo>
                  <a:pt x="650482" y="280466"/>
                </a:lnTo>
                <a:lnTo>
                  <a:pt x="645110" y="279577"/>
                </a:lnTo>
                <a:close/>
              </a:path>
              <a:path w="3051810" h="3051810">
                <a:moveTo>
                  <a:pt x="2370367" y="254939"/>
                </a:moveTo>
                <a:lnTo>
                  <a:pt x="2365058" y="255968"/>
                </a:lnTo>
                <a:lnTo>
                  <a:pt x="2359775" y="263855"/>
                </a:lnTo>
                <a:lnTo>
                  <a:pt x="2360829" y="269189"/>
                </a:lnTo>
                <a:lnTo>
                  <a:pt x="2374228" y="278193"/>
                </a:lnTo>
                <a:lnTo>
                  <a:pt x="2380400" y="282447"/>
                </a:lnTo>
                <a:lnTo>
                  <a:pt x="2382114" y="282930"/>
                </a:lnTo>
                <a:lnTo>
                  <a:pt x="2386496" y="282930"/>
                </a:lnTo>
                <a:lnTo>
                  <a:pt x="2389201" y="281647"/>
                </a:lnTo>
                <a:lnTo>
                  <a:pt x="2393544" y="275310"/>
                </a:lnTo>
                <a:lnTo>
                  <a:pt x="2392554" y="269951"/>
                </a:lnTo>
                <a:lnTo>
                  <a:pt x="2379130" y="260769"/>
                </a:lnTo>
                <a:lnTo>
                  <a:pt x="2374329" y="257543"/>
                </a:lnTo>
                <a:lnTo>
                  <a:pt x="2370367" y="254939"/>
                </a:lnTo>
                <a:close/>
              </a:path>
              <a:path w="3051810" h="3051810">
                <a:moveTo>
                  <a:pt x="688950" y="249656"/>
                </a:moveTo>
                <a:lnTo>
                  <a:pt x="675375" y="258686"/>
                </a:lnTo>
                <a:lnTo>
                  <a:pt x="666776" y="264528"/>
                </a:lnTo>
                <a:lnTo>
                  <a:pt x="665747" y="269862"/>
                </a:lnTo>
                <a:lnTo>
                  <a:pt x="670053" y="276225"/>
                </a:lnTo>
                <a:lnTo>
                  <a:pt x="672758" y="277558"/>
                </a:lnTo>
                <a:lnTo>
                  <a:pt x="677165" y="277558"/>
                </a:lnTo>
                <a:lnTo>
                  <a:pt x="678841" y="277063"/>
                </a:lnTo>
                <a:lnTo>
                  <a:pt x="689725" y="269722"/>
                </a:lnTo>
                <a:lnTo>
                  <a:pt x="698425" y="264007"/>
                </a:lnTo>
                <a:lnTo>
                  <a:pt x="699517" y="258686"/>
                </a:lnTo>
                <a:lnTo>
                  <a:pt x="696926" y="254711"/>
                </a:lnTo>
                <a:lnTo>
                  <a:pt x="694284" y="250736"/>
                </a:lnTo>
                <a:lnTo>
                  <a:pt x="688950" y="249656"/>
                </a:lnTo>
                <a:close/>
              </a:path>
              <a:path w="3051810" h="3051810">
                <a:moveTo>
                  <a:pt x="2325612" y="226225"/>
                </a:moveTo>
                <a:lnTo>
                  <a:pt x="2320303" y="227431"/>
                </a:lnTo>
                <a:lnTo>
                  <a:pt x="2315287" y="235483"/>
                </a:lnTo>
                <a:lnTo>
                  <a:pt x="2316532" y="240779"/>
                </a:lnTo>
                <a:lnTo>
                  <a:pt x="2325383" y="246278"/>
                </a:lnTo>
                <a:lnTo>
                  <a:pt x="2336445" y="253288"/>
                </a:lnTo>
                <a:lnTo>
                  <a:pt x="2338033" y="253720"/>
                </a:lnTo>
                <a:lnTo>
                  <a:pt x="2342465" y="253720"/>
                </a:lnTo>
                <a:lnTo>
                  <a:pt x="2345234" y="252310"/>
                </a:lnTo>
                <a:lnTo>
                  <a:pt x="2346885" y="249758"/>
                </a:lnTo>
                <a:lnTo>
                  <a:pt x="2349425" y="245744"/>
                </a:lnTo>
                <a:lnTo>
                  <a:pt x="2348256" y="240449"/>
                </a:lnTo>
                <a:lnTo>
                  <a:pt x="2334502" y="231724"/>
                </a:lnTo>
                <a:lnTo>
                  <a:pt x="2325612" y="226225"/>
                </a:lnTo>
                <a:close/>
              </a:path>
              <a:path w="3051810" h="3051810">
                <a:moveTo>
                  <a:pt x="733794" y="221310"/>
                </a:moveTo>
                <a:lnTo>
                  <a:pt x="729794" y="223799"/>
                </a:lnTo>
                <a:lnTo>
                  <a:pt x="724866" y="226783"/>
                </a:lnTo>
                <a:lnTo>
                  <a:pt x="711099" y="235394"/>
                </a:lnTo>
                <a:lnTo>
                  <a:pt x="709905" y="240690"/>
                </a:lnTo>
                <a:lnTo>
                  <a:pt x="712407" y="244703"/>
                </a:lnTo>
                <a:lnTo>
                  <a:pt x="714058" y="247307"/>
                </a:lnTo>
                <a:lnTo>
                  <a:pt x="716840" y="248729"/>
                </a:lnTo>
                <a:lnTo>
                  <a:pt x="721272" y="248729"/>
                </a:lnTo>
                <a:lnTo>
                  <a:pt x="722847" y="248310"/>
                </a:lnTo>
                <a:lnTo>
                  <a:pt x="733858" y="241401"/>
                </a:lnTo>
                <a:lnTo>
                  <a:pt x="742773" y="235978"/>
                </a:lnTo>
                <a:lnTo>
                  <a:pt x="744043" y="230720"/>
                </a:lnTo>
                <a:lnTo>
                  <a:pt x="739103" y="222567"/>
                </a:lnTo>
                <a:lnTo>
                  <a:pt x="733794" y="221310"/>
                </a:lnTo>
                <a:close/>
              </a:path>
              <a:path w="3051810" h="3051810">
                <a:moveTo>
                  <a:pt x="2279765" y="199047"/>
                </a:moveTo>
                <a:lnTo>
                  <a:pt x="2274482" y="200431"/>
                </a:lnTo>
                <a:lnTo>
                  <a:pt x="2272158" y="204596"/>
                </a:lnTo>
                <a:lnTo>
                  <a:pt x="2269796" y="208699"/>
                </a:lnTo>
                <a:lnTo>
                  <a:pt x="2271218" y="213956"/>
                </a:lnTo>
                <a:lnTo>
                  <a:pt x="2275345" y="216293"/>
                </a:lnTo>
                <a:lnTo>
                  <a:pt x="2285201" y="221995"/>
                </a:lnTo>
                <a:lnTo>
                  <a:pt x="2290090" y="224904"/>
                </a:lnTo>
                <a:lnTo>
                  <a:pt x="2291474" y="225704"/>
                </a:lnTo>
                <a:lnTo>
                  <a:pt x="2292986" y="226098"/>
                </a:lnTo>
                <a:lnTo>
                  <a:pt x="2297405" y="226098"/>
                </a:lnTo>
                <a:lnTo>
                  <a:pt x="2300263" y="224586"/>
                </a:lnTo>
                <a:lnTo>
                  <a:pt x="2304289" y="217792"/>
                </a:lnTo>
                <a:lnTo>
                  <a:pt x="2302930" y="212521"/>
                </a:lnTo>
                <a:lnTo>
                  <a:pt x="2293887" y="207175"/>
                </a:lnTo>
                <a:lnTo>
                  <a:pt x="2279765" y="199047"/>
                </a:lnTo>
                <a:close/>
              </a:path>
              <a:path w="3051810" h="3051810">
                <a:moveTo>
                  <a:pt x="779552" y="194551"/>
                </a:moveTo>
                <a:lnTo>
                  <a:pt x="765468" y="202564"/>
                </a:lnTo>
                <a:lnTo>
                  <a:pt x="756413" y="207848"/>
                </a:lnTo>
                <a:lnTo>
                  <a:pt x="755016" y="213093"/>
                </a:lnTo>
                <a:lnTo>
                  <a:pt x="758991" y="219938"/>
                </a:lnTo>
                <a:lnTo>
                  <a:pt x="761874" y="221462"/>
                </a:lnTo>
                <a:lnTo>
                  <a:pt x="766306" y="221462"/>
                </a:lnTo>
                <a:lnTo>
                  <a:pt x="767779" y="221094"/>
                </a:lnTo>
                <a:lnTo>
                  <a:pt x="774053" y="217449"/>
                </a:lnTo>
                <a:lnTo>
                  <a:pt x="788048" y="209486"/>
                </a:lnTo>
                <a:lnTo>
                  <a:pt x="789496" y="204254"/>
                </a:lnTo>
                <a:lnTo>
                  <a:pt x="784810" y="195973"/>
                </a:lnTo>
                <a:lnTo>
                  <a:pt x="779552" y="194551"/>
                </a:lnTo>
                <a:close/>
              </a:path>
              <a:path w="3051810" h="3051810">
                <a:moveTo>
                  <a:pt x="2233067" y="173507"/>
                </a:moveTo>
                <a:lnTo>
                  <a:pt x="2227860" y="175082"/>
                </a:lnTo>
                <a:lnTo>
                  <a:pt x="2223415" y="183476"/>
                </a:lnTo>
                <a:lnTo>
                  <a:pt x="2225015" y="188683"/>
                </a:lnTo>
                <a:lnTo>
                  <a:pt x="2239290" y="196240"/>
                </a:lnTo>
                <a:lnTo>
                  <a:pt x="2245602" y="199669"/>
                </a:lnTo>
                <a:lnTo>
                  <a:pt x="2246999" y="199999"/>
                </a:lnTo>
                <a:lnTo>
                  <a:pt x="2251431" y="199999"/>
                </a:lnTo>
                <a:lnTo>
                  <a:pt x="2254378" y="198374"/>
                </a:lnTo>
                <a:lnTo>
                  <a:pt x="2258200" y="191350"/>
                </a:lnTo>
                <a:lnTo>
                  <a:pt x="2256664" y="186131"/>
                </a:lnTo>
                <a:lnTo>
                  <a:pt x="2247444" y="181114"/>
                </a:lnTo>
                <a:lnTo>
                  <a:pt x="2233067" y="173507"/>
                </a:lnTo>
                <a:close/>
              </a:path>
              <a:path w="3051810" h="3051810">
                <a:moveTo>
                  <a:pt x="826237" y="169379"/>
                </a:moveTo>
                <a:lnTo>
                  <a:pt x="802666" y="181838"/>
                </a:lnTo>
                <a:lnTo>
                  <a:pt x="801066" y="187032"/>
                </a:lnTo>
                <a:lnTo>
                  <a:pt x="804838" y="194132"/>
                </a:lnTo>
                <a:lnTo>
                  <a:pt x="807810" y="195770"/>
                </a:lnTo>
                <a:lnTo>
                  <a:pt x="812255" y="195770"/>
                </a:lnTo>
                <a:lnTo>
                  <a:pt x="813626" y="195452"/>
                </a:lnTo>
                <a:lnTo>
                  <a:pt x="824942" y="189433"/>
                </a:lnTo>
                <a:lnTo>
                  <a:pt x="834188" y="184645"/>
                </a:lnTo>
                <a:lnTo>
                  <a:pt x="835826" y="179450"/>
                </a:lnTo>
                <a:lnTo>
                  <a:pt x="831432" y="171018"/>
                </a:lnTo>
                <a:lnTo>
                  <a:pt x="826237" y="169379"/>
                </a:lnTo>
                <a:close/>
              </a:path>
              <a:path w="3051810" h="3051810">
                <a:moveTo>
                  <a:pt x="2185417" y="149580"/>
                </a:moveTo>
                <a:lnTo>
                  <a:pt x="2180286" y="151371"/>
                </a:lnTo>
                <a:lnTo>
                  <a:pt x="2176158" y="159918"/>
                </a:lnTo>
                <a:lnTo>
                  <a:pt x="2177936" y="165049"/>
                </a:lnTo>
                <a:lnTo>
                  <a:pt x="2187347" y="169595"/>
                </a:lnTo>
                <a:lnTo>
                  <a:pt x="2198803" y="175259"/>
                </a:lnTo>
                <a:lnTo>
                  <a:pt x="2200111" y="175552"/>
                </a:lnTo>
                <a:lnTo>
                  <a:pt x="2204543" y="175552"/>
                </a:lnTo>
                <a:lnTo>
                  <a:pt x="2207578" y="173812"/>
                </a:lnTo>
                <a:lnTo>
                  <a:pt x="2211185" y="166547"/>
                </a:lnTo>
                <a:lnTo>
                  <a:pt x="2209458" y="161378"/>
                </a:lnTo>
                <a:lnTo>
                  <a:pt x="2194891" y="154165"/>
                </a:lnTo>
                <a:lnTo>
                  <a:pt x="2185417" y="149580"/>
                </a:lnTo>
                <a:close/>
              </a:path>
              <a:path w="3051810" h="3051810">
                <a:moveTo>
                  <a:pt x="873710" y="145872"/>
                </a:moveTo>
                <a:lnTo>
                  <a:pt x="849732" y="157530"/>
                </a:lnTo>
                <a:lnTo>
                  <a:pt x="847992" y="162674"/>
                </a:lnTo>
                <a:lnTo>
                  <a:pt x="851574" y="169964"/>
                </a:lnTo>
                <a:lnTo>
                  <a:pt x="854609" y="171729"/>
                </a:lnTo>
                <a:lnTo>
                  <a:pt x="859054" y="171729"/>
                </a:lnTo>
                <a:lnTo>
                  <a:pt x="860350" y="171437"/>
                </a:lnTo>
                <a:lnTo>
                  <a:pt x="866649" y="168338"/>
                </a:lnTo>
                <a:lnTo>
                  <a:pt x="881165" y="161378"/>
                </a:lnTo>
                <a:lnTo>
                  <a:pt x="882968" y="156248"/>
                </a:lnTo>
                <a:lnTo>
                  <a:pt x="880924" y="151968"/>
                </a:lnTo>
                <a:lnTo>
                  <a:pt x="878853" y="147700"/>
                </a:lnTo>
                <a:lnTo>
                  <a:pt x="873710" y="145872"/>
                </a:lnTo>
                <a:close/>
              </a:path>
              <a:path w="3051810" h="3051810">
                <a:moveTo>
                  <a:pt x="2136928" y="127355"/>
                </a:moveTo>
                <a:lnTo>
                  <a:pt x="2131899" y="129336"/>
                </a:lnTo>
                <a:lnTo>
                  <a:pt x="2128064" y="138010"/>
                </a:lnTo>
                <a:lnTo>
                  <a:pt x="2130045" y="143065"/>
                </a:lnTo>
                <a:lnTo>
                  <a:pt x="2151152" y="152514"/>
                </a:lnTo>
                <a:lnTo>
                  <a:pt x="2152359" y="152768"/>
                </a:lnTo>
                <a:lnTo>
                  <a:pt x="2156804" y="152768"/>
                </a:lnTo>
                <a:lnTo>
                  <a:pt x="2159928" y="150901"/>
                </a:lnTo>
                <a:lnTo>
                  <a:pt x="2163331" y="143421"/>
                </a:lnTo>
                <a:lnTo>
                  <a:pt x="2161414" y="138328"/>
                </a:lnTo>
                <a:lnTo>
                  <a:pt x="2146580" y="131597"/>
                </a:lnTo>
                <a:lnTo>
                  <a:pt x="2136928" y="127355"/>
                </a:lnTo>
                <a:close/>
              </a:path>
              <a:path w="3051810" h="3051810">
                <a:moveTo>
                  <a:pt x="921983" y="124142"/>
                </a:moveTo>
                <a:lnTo>
                  <a:pt x="912407" y="128257"/>
                </a:lnTo>
                <a:lnTo>
                  <a:pt x="897599" y="134874"/>
                </a:lnTo>
                <a:lnTo>
                  <a:pt x="895681" y="139928"/>
                </a:lnTo>
                <a:lnTo>
                  <a:pt x="899046" y="147446"/>
                </a:lnTo>
                <a:lnTo>
                  <a:pt x="902183" y="149339"/>
                </a:lnTo>
                <a:lnTo>
                  <a:pt x="906628" y="149339"/>
                </a:lnTo>
                <a:lnTo>
                  <a:pt x="907822" y="149110"/>
                </a:lnTo>
                <a:lnTo>
                  <a:pt x="908952" y="148589"/>
                </a:lnTo>
                <a:lnTo>
                  <a:pt x="928879" y="139814"/>
                </a:lnTo>
                <a:lnTo>
                  <a:pt x="930860" y="134772"/>
                </a:lnTo>
                <a:lnTo>
                  <a:pt x="927063" y="126072"/>
                </a:lnTo>
                <a:lnTo>
                  <a:pt x="921983" y="124142"/>
                </a:lnTo>
                <a:close/>
              </a:path>
              <a:path w="3051810" h="3051810">
                <a:moveTo>
                  <a:pt x="2087766" y="106845"/>
                </a:moveTo>
                <a:lnTo>
                  <a:pt x="2082788" y="108991"/>
                </a:lnTo>
                <a:lnTo>
                  <a:pt x="2079245" y="117805"/>
                </a:lnTo>
                <a:lnTo>
                  <a:pt x="2081391" y="122796"/>
                </a:lnTo>
                <a:lnTo>
                  <a:pt x="2096377" y="128816"/>
                </a:lnTo>
                <a:lnTo>
                  <a:pt x="2102714" y="131444"/>
                </a:lnTo>
                <a:lnTo>
                  <a:pt x="2103819" y="131648"/>
                </a:lnTo>
                <a:lnTo>
                  <a:pt x="2108302" y="131648"/>
                </a:lnTo>
                <a:lnTo>
                  <a:pt x="2111477" y="129654"/>
                </a:lnTo>
                <a:lnTo>
                  <a:pt x="2114665" y="121970"/>
                </a:lnTo>
                <a:lnTo>
                  <a:pt x="2112582" y="116941"/>
                </a:lnTo>
                <a:lnTo>
                  <a:pt x="2097533" y="110743"/>
                </a:lnTo>
                <a:lnTo>
                  <a:pt x="2087766" y="106845"/>
                </a:lnTo>
                <a:close/>
              </a:path>
              <a:path w="3051810" h="3051810">
                <a:moveTo>
                  <a:pt x="971106" y="103911"/>
                </a:moveTo>
                <a:lnTo>
                  <a:pt x="961327" y="107759"/>
                </a:lnTo>
                <a:lnTo>
                  <a:pt x="946252" y="113880"/>
                </a:lnTo>
                <a:lnTo>
                  <a:pt x="944144" y="118884"/>
                </a:lnTo>
                <a:lnTo>
                  <a:pt x="947294" y="126606"/>
                </a:lnTo>
                <a:lnTo>
                  <a:pt x="950494" y="128612"/>
                </a:lnTo>
                <a:lnTo>
                  <a:pt x="954977" y="128612"/>
                </a:lnTo>
                <a:lnTo>
                  <a:pt x="956057" y="128409"/>
                </a:lnTo>
                <a:lnTo>
                  <a:pt x="967665" y="123723"/>
                </a:lnTo>
                <a:lnTo>
                  <a:pt x="977380" y="119900"/>
                </a:lnTo>
                <a:lnTo>
                  <a:pt x="979552" y="114909"/>
                </a:lnTo>
                <a:lnTo>
                  <a:pt x="976072" y="106095"/>
                </a:lnTo>
                <a:lnTo>
                  <a:pt x="971106" y="103911"/>
                </a:lnTo>
                <a:close/>
              </a:path>
              <a:path w="3051810" h="3051810">
                <a:moveTo>
                  <a:pt x="2037868" y="88099"/>
                </a:moveTo>
                <a:lnTo>
                  <a:pt x="2032915" y="90398"/>
                </a:lnTo>
                <a:lnTo>
                  <a:pt x="2029740" y="99326"/>
                </a:lnTo>
                <a:lnTo>
                  <a:pt x="2032052" y="104228"/>
                </a:lnTo>
                <a:lnTo>
                  <a:pt x="2041894" y="107772"/>
                </a:lnTo>
                <a:lnTo>
                  <a:pt x="2053578" y="112102"/>
                </a:lnTo>
                <a:lnTo>
                  <a:pt x="2054607" y="112268"/>
                </a:lnTo>
                <a:lnTo>
                  <a:pt x="2059077" y="112268"/>
                </a:lnTo>
                <a:lnTo>
                  <a:pt x="2062354" y="110134"/>
                </a:lnTo>
                <a:lnTo>
                  <a:pt x="2065287" y="102222"/>
                </a:lnTo>
                <a:lnTo>
                  <a:pt x="2063027" y="97294"/>
                </a:lnTo>
                <a:lnTo>
                  <a:pt x="2053197" y="93624"/>
                </a:lnTo>
                <a:lnTo>
                  <a:pt x="2037868" y="88099"/>
                </a:lnTo>
                <a:close/>
              </a:path>
              <a:path w="3051810" h="3051810">
                <a:moveTo>
                  <a:pt x="1020903" y="85432"/>
                </a:moveTo>
                <a:lnTo>
                  <a:pt x="1005625" y="90919"/>
                </a:lnTo>
                <a:lnTo>
                  <a:pt x="995782" y="94526"/>
                </a:lnTo>
                <a:lnTo>
                  <a:pt x="993484" y="99453"/>
                </a:lnTo>
                <a:lnTo>
                  <a:pt x="996392" y="107391"/>
                </a:lnTo>
                <a:lnTo>
                  <a:pt x="999681" y="109550"/>
                </a:lnTo>
                <a:lnTo>
                  <a:pt x="1004152" y="109550"/>
                </a:lnTo>
                <a:lnTo>
                  <a:pt x="1005155" y="109385"/>
                </a:lnTo>
                <a:lnTo>
                  <a:pt x="1016814" y="105143"/>
                </a:lnTo>
                <a:lnTo>
                  <a:pt x="1026681" y="101663"/>
                </a:lnTo>
                <a:lnTo>
                  <a:pt x="1029018" y="96748"/>
                </a:lnTo>
                <a:lnTo>
                  <a:pt x="1025856" y="87795"/>
                </a:lnTo>
                <a:lnTo>
                  <a:pt x="1020903" y="85432"/>
                </a:lnTo>
                <a:close/>
              </a:path>
              <a:path w="3051810" h="3051810">
                <a:moveTo>
                  <a:pt x="1987246" y="71031"/>
                </a:moveTo>
                <a:lnTo>
                  <a:pt x="1982445" y="73532"/>
                </a:lnTo>
                <a:lnTo>
                  <a:pt x="1979550" y="82575"/>
                </a:lnTo>
                <a:lnTo>
                  <a:pt x="1982026" y="87401"/>
                </a:lnTo>
                <a:lnTo>
                  <a:pt x="1997444" y="92367"/>
                </a:lnTo>
                <a:lnTo>
                  <a:pt x="2003756" y="94475"/>
                </a:lnTo>
                <a:lnTo>
                  <a:pt x="2004683" y="94614"/>
                </a:lnTo>
                <a:lnTo>
                  <a:pt x="2009179" y="94614"/>
                </a:lnTo>
                <a:lnTo>
                  <a:pt x="2012532" y="92328"/>
                </a:lnTo>
                <a:lnTo>
                  <a:pt x="2015211" y="84226"/>
                </a:lnTo>
                <a:lnTo>
                  <a:pt x="2012786" y="79362"/>
                </a:lnTo>
                <a:lnTo>
                  <a:pt x="1987246" y="71031"/>
                </a:lnTo>
                <a:close/>
              </a:path>
              <a:path w="3051810" h="3051810">
                <a:moveTo>
                  <a:pt x="1071462" y="68783"/>
                </a:moveTo>
                <a:lnTo>
                  <a:pt x="1066852" y="70192"/>
                </a:lnTo>
                <a:lnTo>
                  <a:pt x="1045947" y="76936"/>
                </a:lnTo>
                <a:lnTo>
                  <a:pt x="1043471" y="81787"/>
                </a:lnTo>
                <a:lnTo>
                  <a:pt x="1046138" y="89915"/>
                </a:lnTo>
                <a:lnTo>
                  <a:pt x="1049491" y="92214"/>
                </a:lnTo>
                <a:lnTo>
                  <a:pt x="1053999" y="92214"/>
                </a:lnTo>
                <a:lnTo>
                  <a:pt x="1054901" y="92075"/>
                </a:lnTo>
                <a:lnTo>
                  <a:pt x="1076554" y="85128"/>
                </a:lnTo>
                <a:lnTo>
                  <a:pt x="1079082" y="80302"/>
                </a:lnTo>
                <a:lnTo>
                  <a:pt x="1076211" y="71272"/>
                </a:lnTo>
                <a:lnTo>
                  <a:pt x="1071462" y="68783"/>
                </a:lnTo>
                <a:close/>
              </a:path>
              <a:path w="3051810" h="3051810">
                <a:moveTo>
                  <a:pt x="1936344" y="55892"/>
                </a:moveTo>
                <a:lnTo>
                  <a:pt x="1931569" y="58534"/>
                </a:lnTo>
                <a:lnTo>
                  <a:pt x="1928991" y="67665"/>
                </a:lnTo>
                <a:lnTo>
                  <a:pt x="1931658" y="72402"/>
                </a:lnTo>
                <a:lnTo>
                  <a:pt x="1953451" y="78663"/>
                </a:lnTo>
                <a:lnTo>
                  <a:pt x="1954264" y="78765"/>
                </a:lnTo>
                <a:lnTo>
                  <a:pt x="1958773" y="78765"/>
                </a:lnTo>
                <a:lnTo>
                  <a:pt x="1962214" y="76326"/>
                </a:lnTo>
                <a:lnTo>
                  <a:pt x="1964627" y="68021"/>
                </a:lnTo>
                <a:lnTo>
                  <a:pt x="1961998" y="63258"/>
                </a:lnTo>
                <a:lnTo>
                  <a:pt x="1936344" y="55892"/>
                </a:lnTo>
                <a:close/>
              </a:path>
              <a:path w="3051810" h="3051810">
                <a:moveTo>
                  <a:pt x="1122427" y="53822"/>
                </a:moveTo>
                <a:lnTo>
                  <a:pt x="1117880" y="55118"/>
                </a:lnTo>
                <a:lnTo>
                  <a:pt x="1112330" y="56641"/>
                </a:lnTo>
                <a:lnTo>
                  <a:pt x="1096697" y="61137"/>
                </a:lnTo>
                <a:lnTo>
                  <a:pt x="1094080" y="65900"/>
                </a:lnTo>
                <a:lnTo>
                  <a:pt x="1096481" y="74206"/>
                </a:lnTo>
                <a:lnTo>
                  <a:pt x="1099922" y="76644"/>
                </a:lnTo>
                <a:lnTo>
                  <a:pt x="1104431" y="76644"/>
                </a:lnTo>
                <a:lnTo>
                  <a:pt x="1105231" y="76542"/>
                </a:lnTo>
                <a:lnTo>
                  <a:pt x="1116953" y="73177"/>
                </a:lnTo>
                <a:lnTo>
                  <a:pt x="1127011" y="70396"/>
                </a:lnTo>
                <a:lnTo>
                  <a:pt x="1129704" y="65671"/>
                </a:lnTo>
                <a:lnTo>
                  <a:pt x="1127164" y="56540"/>
                </a:lnTo>
                <a:lnTo>
                  <a:pt x="1122427" y="53822"/>
                </a:lnTo>
                <a:close/>
              </a:path>
              <a:path w="3051810" h="3051810">
                <a:moveTo>
                  <a:pt x="1884986" y="42506"/>
                </a:moveTo>
                <a:lnTo>
                  <a:pt x="1880223" y="45364"/>
                </a:lnTo>
                <a:lnTo>
                  <a:pt x="1877975" y="54546"/>
                </a:lnTo>
                <a:lnTo>
                  <a:pt x="1880795" y="59194"/>
                </a:lnTo>
                <a:lnTo>
                  <a:pt x="1902677" y="64643"/>
                </a:lnTo>
                <a:lnTo>
                  <a:pt x="1903401" y="64731"/>
                </a:lnTo>
                <a:lnTo>
                  <a:pt x="1907934" y="64731"/>
                </a:lnTo>
                <a:lnTo>
                  <a:pt x="1911414" y="62141"/>
                </a:lnTo>
                <a:lnTo>
                  <a:pt x="1913586" y="53657"/>
                </a:lnTo>
                <a:lnTo>
                  <a:pt x="1910792" y="48996"/>
                </a:lnTo>
                <a:lnTo>
                  <a:pt x="1884986" y="42506"/>
                </a:lnTo>
                <a:close/>
              </a:path>
              <a:path w="3051810" h="3051810">
                <a:moveTo>
                  <a:pt x="1174001" y="40754"/>
                </a:moveTo>
                <a:lnTo>
                  <a:pt x="1169315" y="41833"/>
                </a:lnTo>
                <a:lnTo>
                  <a:pt x="1147979" y="47104"/>
                </a:lnTo>
                <a:lnTo>
                  <a:pt x="1145198" y="51765"/>
                </a:lnTo>
                <a:lnTo>
                  <a:pt x="1146328" y="56375"/>
                </a:lnTo>
                <a:lnTo>
                  <a:pt x="1147331" y="60261"/>
                </a:lnTo>
                <a:lnTo>
                  <a:pt x="1150811" y="62864"/>
                </a:lnTo>
                <a:lnTo>
                  <a:pt x="1155358" y="62864"/>
                </a:lnTo>
                <a:lnTo>
                  <a:pt x="1156056" y="62776"/>
                </a:lnTo>
                <a:lnTo>
                  <a:pt x="1177964" y="57429"/>
                </a:lnTo>
                <a:lnTo>
                  <a:pt x="1180796" y="52793"/>
                </a:lnTo>
                <a:lnTo>
                  <a:pt x="1179691" y="48183"/>
                </a:lnTo>
                <a:lnTo>
                  <a:pt x="1178561" y="43586"/>
                </a:lnTo>
                <a:lnTo>
                  <a:pt x="1174001" y="40754"/>
                </a:lnTo>
                <a:close/>
              </a:path>
              <a:path w="3051810" h="3051810">
                <a:moveTo>
                  <a:pt x="1833043" y="30937"/>
                </a:moveTo>
                <a:lnTo>
                  <a:pt x="1828445" y="33921"/>
                </a:lnTo>
                <a:lnTo>
                  <a:pt x="1826502" y="43230"/>
                </a:lnTo>
                <a:lnTo>
                  <a:pt x="1829487" y="47777"/>
                </a:lnTo>
                <a:lnTo>
                  <a:pt x="1839697" y="49885"/>
                </a:lnTo>
                <a:lnTo>
                  <a:pt x="1851419" y="52438"/>
                </a:lnTo>
                <a:lnTo>
                  <a:pt x="1852054" y="52501"/>
                </a:lnTo>
                <a:lnTo>
                  <a:pt x="1856601" y="52501"/>
                </a:lnTo>
                <a:lnTo>
                  <a:pt x="1860157" y="49783"/>
                </a:lnTo>
                <a:lnTo>
                  <a:pt x="1862062" y="41147"/>
                </a:lnTo>
                <a:lnTo>
                  <a:pt x="1859141" y="36575"/>
                </a:lnTo>
                <a:lnTo>
                  <a:pt x="1843253" y="33083"/>
                </a:lnTo>
                <a:lnTo>
                  <a:pt x="1837615" y="31927"/>
                </a:lnTo>
                <a:lnTo>
                  <a:pt x="1833043" y="30937"/>
                </a:lnTo>
                <a:close/>
              </a:path>
              <a:path w="3051810" h="3051810">
                <a:moveTo>
                  <a:pt x="1225729" y="29476"/>
                </a:moveTo>
                <a:lnTo>
                  <a:pt x="1215619" y="31508"/>
                </a:lnTo>
                <a:lnTo>
                  <a:pt x="1199744" y="34874"/>
                </a:lnTo>
                <a:lnTo>
                  <a:pt x="1196773" y="39446"/>
                </a:lnTo>
                <a:lnTo>
                  <a:pt x="1198639" y="48107"/>
                </a:lnTo>
                <a:lnTo>
                  <a:pt x="1202183" y="50876"/>
                </a:lnTo>
                <a:lnTo>
                  <a:pt x="1206755" y="50876"/>
                </a:lnTo>
                <a:lnTo>
                  <a:pt x="1207352" y="50812"/>
                </a:lnTo>
                <a:lnTo>
                  <a:pt x="1224636" y="47218"/>
                </a:lnTo>
                <a:lnTo>
                  <a:pt x="1229310" y="46304"/>
                </a:lnTo>
                <a:lnTo>
                  <a:pt x="1232320" y="41770"/>
                </a:lnTo>
                <a:lnTo>
                  <a:pt x="1230440" y="32448"/>
                </a:lnTo>
                <a:lnTo>
                  <a:pt x="1225729" y="29476"/>
                </a:lnTo>
                <a:close/>
              </a:path>
              <a:path w="3051810" h="3051810">
                <a:moveTo>
                  <a:pt x="1780668" y="21158"/>
                </a:moveTo>
                <a:lnTo>
                  <a:pt x="1776274" y="24333"/>
                </a:lnTo>
                <a:lnTo>
                  <a:pt x="1774673" y="33693"/>
                </a:lnTo>
                <a:lnTo>
                  <a:pt x="1777810" y="38138"/>
                </a:lnTo>
                <a:lnTo>
                  <a:pt x="1799819" y="42011"/>
                </a:lnTo>
                <a:lnTo>
                  <a:pt x="1800340" y="42062"/>
                </a:lnTo>
                <a:lnTo>
                  <a:pt x="1804912" y="42062"/>
                </a:lnTo>
                <a:lnTo>
                  <a:pt x="1808544" y="39154"/>
                </a:lnTo>
                <a:lnTo>
                  <a:pt x="1810132" y="30352"/>
                </a:lnTo>
                <a:lnTo>
                  <a:pt x="1807046" y="25869"/>
                </a:lnTo>
                <a:lnTo>
                  <a:pt x="1780668" y="21158"/>
                </a:lnTo>
                <a:close/>
              </a:path>
              <a:path w="3051810" h="3051810">
                <a:moveTo>
                  <a:pt x="1278065" y="19938"/>
                </a:moveTo>
                <a:lnTo>
                  <a:pt x="1273557" y="20739"/>
                </a:lnTo>
                <a:lnTo>
                  <a:pt x="1267854" y="21666"/>
                </a:lnTo>
                <a:lnTo>
                  <a:pt x="1251840" y="24498"/>
                </a:lnTo>
                <a:lnTo>
                  <a:pt x="1248716" y="28956"/>
                </a:lnTo>
                <a:lnTo>
                  <a:pt x="1250290" y="37782"/>
                </a:lnTo>
                <a:lnTo>
                  <a:pt x="1253923" y="40703"/>
                </a:lnTo>
                <a:lnTo>
                  <a:pt x="1258495" y="40703"/>
                </a:lnTo>
                <a:lnTo>
                  <a:pt x="1259015" y="40652"/>
                </a:lnTo>
                <a:lnTo>
                  <a:pt x="1265099" y="39560"/>
                </a:lnTo>
                <a:lnTo>
                  <a:pt x="1280999" y="36931"/>
                </a:lnTo>
                <a:lnTo>
                  <a:pt x="1284174" y="32512"/>
                </a:lnTo>
                <a:lnTo>
                  <a:pt x="1283399" y="27838"/>
                </a:lnTo>
                <a:lnTo>
                  <a:pt x="1282650" y="23139"/>
                </a:lnTo>
                <a:lnTo>
                  <a:pt x="1278065" y="19938"/>
                </a:lnTo>
                <a:close/>
              </a:path>
              <a:path w="3051810" h="3051810">
                <a:moveTo>
                  <a:pt x="1728001" y="13042"/>
                </a:moveTo>
                <a:lnTo>
                  <a:pt x="1723848" y="16598"/>
                </a:lnTo>
                <a:lnTo>
                  <a:pt x="1722565" y="25996"/>
                </a:lnTo>
                <a:lnTo>
                  <a:pt x="1725855" y="30314"/>
                </a:lnTo>
                <a:lnTo>
                  <a:pt x="1747876" y="33426"/>
                </a:lnTo>
                <a:lnTo>
                  <a:pt x="1748727" y="33451"/>
                </a:lnTo>
                <a:lnTo>
                  <a:pt x="1752906" y="33451"/>
                </a:lnTo>
                <a:lnTo>
                  <a:pt x="1756576" y="30391"/>
                </a:lnTo>
                <a:lnTo>
                  <a:pt x="1757897" y="21437"/>
                </a:lnTo>
                <a:lnTo>
                  <a:pt x="1754658" y="17068"/>
                </a:lnTo>
                <a:lnTo>
                  <a:pt x="1738580" y="14719"/>
                </a:lnTo>
                <a:lnTo>
                  <a:pt x="1732865" y="13957"/>
                </a:lnTo>
                <a:lnTo>
                  <a:pt x="1728001" y="13042"/>
                </a:lnTo>
                <a:close/>
              </a:path>
              <a:path w="3051810" h="3051810">
                <a:moveTo>
                  <a:pt x="1330707" y="12230"/>
                </a:moveTo>
                <a:lnTo>
                  <a:pt x="1326122" y="12928"/>
                </a:lnTo>
                <a:lnTo>
                  <a:pt x="1304303" y="15925"/>
                </a:lnTo>
                <a:lnTo>
                  <a:pt x="1301040" y="20281"/>
                </a:lnTo>
                <a:lnTo>
                  <a:pt x="1302322" y="29260"/>
                </a:lnTo>
                <a:lnTo>
                  <a:pt x="1305993" y="32346"/>
                </a:lnTo>
                <a:lnTo>
                  <a:pt x="1310603" y="32346"/>
                </a:lnTo>
                <a:lnTo>
                  <a:pt x="1311022" y="32308"/>
                </a:lnTo>
                <a:lnTo>
                  <a:pt x="1322693" y="30683"/>
                </a:lnTo>
                <a:lnTo>
                  <a:pt x="1333031" y="29349"/>
                </a:lnTo>
                <a:lnTo>
                  <a:pt x="1336358" y="25057"/>
                </a:lnTo>
                <a:lnTo>
                  <a:pt x="1335126" y="15633"/>
                </a:lnTo>
                <a:lnTo>
                  <a:pt x="1330707" y="12230"/>
                </a:lnTo>
                <a:close/>
              </a:path>
              <a:path w="3051810" h="3051810">
                <a:moveTo>
                  <a:pt x="1675512" y="7315"/>
                </a:moveTo>
                <a:lnTo>
                  <a:pt x="1671143" y="10680"/>
                </a:lnTo>
                <a:lnTo>
                  <a:pt x="1670178" y="20129"/>
                </a:lnTo>
                <a:lnTo>
                  <a:pt x="1673632" y="24333"/>
                </a:lnTo>
                <a:lnTo>
                  <a:pt x="1695311" y="26619"/>
                </a:lnTo>
                <a:lnTo>
                  <a:pt x="1696289" y="26657"/>
                </a:lnTo>
                <a:lnTo>
                  <a:pt x="1700594" y="26657"/>
                </a:lnTo>
                <a:lnTo>
                  <a:pt x="1704303" y="23431"/>
                </a:lnTo>
                <a:lnTo>
                  <a:pt x="1705331" y="14325"/>
                </a:lnTo>
                <a:lnTo>
                  <a:pt x="1701940" y="10083"/>
                </a:lnTo>
                <a:lnTo>
                  <a:pt x="1691514" y="8902"/>
                </a:lnTo>
                <a:lnTo>
                  <a:pt x="1675512" y="7315"/>
                </a:lnTo>
                <a:close/>
              </a:path>
              <a:path w="3051810" h="3051810">
                <a:moveTo>
                  <a:pt x="1383310" y="6807"/>
                </a:moveTo>
                <a:lnTo>
                  <a:pt x="1378929" y="6959"/>
                </a:lnTo>
                <a:lnTo>
                  <a:pt x="1357047" y="9207"/>
                </a:lnTo>
                <a:lnTo>
                  <a:pt x="1353630" y="13436"/>
                </a:lnTo>
                <a:lnTo>
                  <a:pt x="1354595" y="22555"/>
                </a:lnTo>
                <a:lnTo>
                  <a:pt x="1358317" y="25831"/>
                </a:lnTo>
                <a:lnTo>
                  <a:pt x="1362952" y="25831"/>
                </a:lnTo>
                <a:lnTo>
                  <a:pt x="1385304" y="23596"/>
                </a:lnTo>
                <a:lnTo>
                  <a:pt x="1388758" y="19405"/>
                </a:lnTo>
                <a:lnTo>
                  <a:pt x="1387857" y="9956"/>
                </a:lnTo>
                <a:lnTo>
                  <a:pt x="1383310" y="6807"/>
                </a:lnTo>
                <a:close/>
              </a:path>
              <a:path w="3051810" h="3051810">
                <a:moveTo>
                  <a:pt x="1622311" y="2705"/>
                </a:moveTo>
                <a:lnTo>
                  <a:pt x="1618273" y="6603"/>
                </a:lnTo>
                <a:lnTo>
                  <a:pt x="1617663" y="16065"/>
                </a:lnTo>
                <a:lnTo>
                  <a:pt x="1621245" y="20154"/>
                </a:lnTo>
                <a:lnTo>
                  <a:pt x="1643673" y="21704"/>
                </a:lnTo>
                <a:lnTo>
                  <a:pt x="1648105" y="21704"/>
                </a:lnTo>
                <a:lnTo>
                  <a:pt x="1651852" y="18287"/>
                </a:lnTo>
                <a:lnTo>
                  <a:pt x="1652588" y="9067"/>
                </a:lnTo>
                <a:lnTo>
                  <a:pt x="1649058" y="4927"/>
                </a:lnTo>
                <a:lnTo>
                  <a:pt x="1638593" y="4089"/>
                </a:lnTo>
                <a:lnTo>
                  <a:pt x="1627087" y="3327"/>
                </a:lnTo>
                <a:lnTo>
                  <a:pt x="1622311" y="2705"/>
                </a:lnTo>
                <a:close/>
              </a:path>
              <a:path w="3051810" h="3051810">
                <a:moveTo>
                  <a:pt x="1436612" y="2235"/>
                </a:moveTo>
                <a:lnTo>
                  <a:pt x="1431951" y="2844"/>
                </a:lnTo>
                <a:lnTo>
                  <a:pt x="1409993" y="4305"/>
                </a:lnTo>
                <a:lnTo>
                  <a:pt x="1406411" y="8420"/>
                </a:lnTo>
                <a:lnTo>
                  <a:pt x="1407072" y="17678"/>
                </a:lnTo>
                <a:lnTo>
                  <a:pt x="1410844" y="21132"/>
                </a:lnTo>
                <a:lnTo>
                  <a:pt x="1415721" y="21132"/>
                </a:lnTo>
                <a:lnTo>
                  <a:pt x="1427278" y="20319"/>
                </a:lnTo>
                <a:lnTo>
                  <a:pt x="1437692" y="19723"/>
                </a:lnTo>
                <a:lnTo>
                  <a:pt x="1441311" y="15646"/>
                </a:lnTo>
                <a:lnTo>
                  <a:pt x="1440765" y="6172"/>
                </a:lnTo>
                <a:lnTo>
                  <a:pt x="1436612" y="2235"/>
                </a:lnTo>
                <a:close/>
              </a:path>
              <a:path w="3051810" h="3051810">
                <a:moveTo>
                  <a:pt x="1569606" y="457"/>
                </a:moveTo>
                <a:lnTo>
                  <a:pt x="1565314" y="4343"/>
                </a:lnTo>
                <a:lnTo>
                  <a:pt x="1565009" y="13804"/>
                </a:lnTo>
                <a:lnTo>
                  <a:pt x="1568730" y="17780"/>
                </a:lnTo>
                <a:lnTo>
                  <a:pt x="1590561" y="18567"/>
                </a:lnTo>
                <a:lnTo>
                  <a:pt x="1595502" y="18567"/>
                </a:lnTo>
                <a:lnTo>
                  <a:pt x="1599299" y="14947"/>
                </a:lnTo>
                <a:lnTo>
                  <a:pt x="1599693" y="5587"/>
                </a:lnTo>
                <a:lnTo>
                  <a:pt x="1596022" y="1600"/>
                </a:lnTo>
                <a:lnTo>
                  <a:pt x="1574013" y="749"/>
                </a:lnTo>
                <a:lnTo>
                  <a:pt x="1569606" y="457"/>
                </a:lnTo>
                <a:close/>
              </a:path>
              <a:path w="3051810" h="3051810">
                <a:moveTo>
                  <a:pt x="1490257" y="406"/>
                </a:moveTo>
                <a:lnTo>
                  <a:pt x="1479233" y="673"/>
                </a:lnTo>
                <a:lnTo>
                  <a:pt x="1463028" y="1257"/>
                </a:lnTo>
                <a:lnTo>
                  <a:pt x="1459332" y="5245"/>
                </a:lnTo>
                <a:lnTo>
                  <a:pt x="1459688" y="14605"/>
                </a:lnTo>
                <a:lnTo>
                  <a:pt x="1463498" y="18249"/>
                </a:lnTo>
                <a:lnTo>
                  <a:pt x="1468426" y="18249"/>
                </a:lnTo>
                <a:lnTo>
                  <a:pt x="1479741" y="17843"/>
                </a:lnTo>
                <a:lnTo>
                  <a:pt x="1490143" y="17589"/>
                </a:lnTo>
                <a:lnTo>
                  <a:pt x="1493902" y="13665"/>
                </a:lnTo>
                <a:lnTo>
                  <a:pt x="1493660" y="4178"/>
                </a:lnTo>
                <a:lnTo>
                  <a:pt x="1490257" y="406"/>
                </a:lnTo>
                <a:close/>
              </a:path>
              <a:path w="3051810" h="3051810">
                <a:moveTo>
                  <a:pt x="1542810" y="17170"/>
                </a:moveTo>
                <a:lnTo>
                  <a:pt x="1525703" y="17170"/>
                </a:lnTo>
                <a:lnTo>
                  <a:pt x="1538047" y="17221"/>
                </a:lnTo>
                <a:lnTo>
                  <a:pt x="1542759" y="17221"/>
                </a:lnTo>
                <a:close/>
              </a:path>
              <a:path w="3051810" h="3051810">
                <a:moveTo>
                  <a:pt x="1525626" y="0"/>
                </a:moveTo>
                <a:lnTo>
                  <a:pt x="1516127" y="25"/>
                </a:lnTo>
                <a:lnTo>
                  <a:pt x="1512291" y="3860"/>
                </a:lnTo>
                <a:lnTo>
                  <a:pt x="1512380" y="13436"/>
                </a:lnTo>
                <a:lnTo>
                  <a:pt x="1516127" y="17183"/>
                </a:lnTo>
                <a:lnTo>
                  <a:pt x="1542810" y="17170"/>
                </a:lnTo>
                <a:lnTo>
                  <a:pt x="1546607" y="13436"/>
                </a:lnTo>
                <a:lnTo>
                  <a:pt x="1546570" y="3860"/>
                </a:lnTo>
                <a:lnTo>
                  <a:pt x="1542860" y="88"/>
                </a:lnTo>
                <a:lnTo>
                  <a:pt x="1525626" y="0"/>
                </a:lnTo>
                <a:close/>
              </a:path>
            </a:pathLst>
          </a:custGeom>
          <a:solidFill>
            <a:srgbClr val="30BDED"/>
          </a:solidFill>
        </p:spPr>
        <p:txBody>
          <a:bodyPr wrap="square" lIns="0" tIns="0" rIns="0" bIns="0" rtlCol="0"/>
          <a:lstStyle/>
          <a:p>
            <a:endParaRPr sz="1630"/>
          </a:p>
        </p:txBody>
      </p:sp>
      <p:sp>
        <p:nvSpPr>
          <p:cNvPr id="19" name="object 19"/>
          <p:cNvSpPr/>
          <p:nvPr/>
        </p:nvSpPr>
        <p:spPr>
          <a:xfrm>
            <a:off x="2012286" y="2566338"/>
            <a:ext cx="3774599" cy="3799407"/>
          </a:xfrm>
          <a:prstGeom prst="rect">
            <a:avLst/>
          </a:prstGeom>
          <a:blipFill>
            <a:blip r:embed="rId3" cstate="print"/>
            <a:stretch>
              <a:fillRect/>
            </a:stretch>
          </a:blipFill>
        </p:spPr>
        <p:txBody>
          <a:bodyPr wrap="square" lIns="0" tIns="0" rIns="0" bIns="0" rtlCol="0"/>
          <a:lstStyle/>
          <a:p>
            <a:endParaRPr sz="1630"/>
          </a:p>
        </p:txBody>
      </p:sp>
      <p:sp>
        <p:nvSpPr>
          <p:cNvPr id="20" name="object 20"/>
          <p:cNvSpPr txBox="1"/>
          <p:nvPr/>
        </p:nvSpPr>
        <p:spPr>
          <a:xfrm>
            <a:off x="3395288" y="4016533"/>
            <a:ext cx="981195" cy="178435"/>
          </a:xfrm>
          <a:prstGeom prst="rect">
            <a:avLst/>
          </a:prstGeom>
        </p:spPr>
        <p:txBody>
          <a:bodyPr vert="horz" wrap="square" lIns="0" tIns="11516" rIns="0" bIns="0" rtlCol="0">
            <a:spAutoFit/>
          </a:bodyPr>
          <a:lstStyle/>
          <a:p>
            <a:pPr marL="12700">
              <a:lnSpc>
                <a:spcPct val="100000"/>
              </a:lnSpc>
              <a:spcBef>
                <a:spcPts val="100"/>
              </a:spcBef>
            </a:pPr>
            <a:r>
              <a:rPr sz="1090" spc="-15" dirty="0">
                <a:solidFill>
                  <a:srgbClr val="FFFFFF"/>
                </a:solidFill>
                <a:latin typeface="Arial Unicode MS" panose="020B0604020202020204" charset="-122"/>
                <a:cs typeface="Arial Unicode MS" panose="020B0604020202020204" charset="-122"/>
              </a:rPr>
              <a:t>星特科技将不晚</a:t>
            </a:r>
            <a:endParaRPr sz="1090">
              <a:latin typeface="Arial Unicode MS" panose="020B0604020202020204" charset="-122"/>
              <a:cs typeface="Arial Unicode MS" panose="020B0604020202020204" charset="-122"/>
            </a:endParaRPr>
          </a:p>
        </p:txBody>
      </p:sp>
      <p:sp>
        <p:nvSpPr>
          <p:cNvPr id="21" name="object 21"/>
          <p:cNvSpPr txBox="1"/>
          <p:nvPr/>
        </p:nvSpPr>
        <p:spPr>
          <a:xfrm>
            <a:off x="3415327" y="4234469"/>
            <a:ext cx="940888" cy="178435"/>
          </a:xfrm>
          <a:prstGeom prst="rect">
            <a:avLst/>
          </a:prstGeom>
        </p:spPr>
        <p:txBody>
          <a:bodyPr vert="horz" wrap="square" lIns="0" tIns="11516" rIns="0" bIns="0" rtlCol="0">
            <a:spAutoFit/>
          </a:bodyPr>
          <a:lstStyle/>
          <a:p>
            <a:pPr marL="12700">
              <a:lnSpc>
                <a:spcPct val="100000"/>
              </a:lnSpc>
              <a:spcBef>
                <a:spcPts val="100"/>
              </a:spcBef>
            </a:pPr>
            <a:r>
              <a:rPr sz="1090" dirty="0">
                <a:solidFill>
                  <a:srgbClr val="FFFFFF"/>
                </a:solidFill>
                <a:latin typeface="Arial Unicode MS" panose="020B0604020202020204" charset="-122"/>
                <a:cs typeface="Arial Unicode MS" panose="020B0604020202020204" charset="-122"/>
              </a:rPr>
              <a:t>于</a:t>
            </a:r>
            <a:r>
              <a:rPr sz="1090" spc="-90" dirty="0">
                <a:solidFill>
                  <a:srgbClr val="FFFFFF"/>
                </a:solidFill>
                <a:latin typeface="Arial Unicode MS" panose="020B0604020202020204" charset="-122"/>
                <a:cs typeface="Arial Unicode MS" panose="020B0604020202020204" charset="-122"/>
              </a:rPr>
              <a:t> </a:t>
            </a:r>
            <a:r>
              <a:rPr sz="1090" spc="-15" dirty="0">
                <a:solidFill>
                  <a:srgbClr val="FFFFFF"/>
                </a:solidFill>
                <a:latin typeface="Arial Unicode MS" panose="020B0604020202020204" charset="-122"/>
                <a:cs typeface="Arial Unicode MS" panose="020B0604020202020204" charset="-122"/>
              </a:rPr>
              <a:t>2030</a:t>
            </a:r>
            <a:r>
              <a:rPr sz="1090" spc="-85" dirty="0">
                <a:solidFill>
                  <a:srgbClr val="FFFFFF"/>
                </a:solidFill>
                <a:latin typeface="Arial Unicode MS" panose="020B0604020202020204" charset="-122"/>
                <a:cs typeface="Arial Unicode MS" panose="020B0604020202020204" charset="-122"/>
              </a:rPr>
              <a:t> </a:t>
            </a:r>
            <a:r>
              <a:rPr sz="1090" spc="-15" dirty="0">
                <a:solidFill>
                  <a:srgbClr val="FFFFFF"/>
                </a:solidFill>
                <a:latin typeface="Arial Unicode MS" panose="020B0604020202020204" charset="-122"/>
                <a:cs typeface="Arial Unicode MS" panose="020B0604020202020204" charset="-122"/>
              </a:rPr>
              <a:t>年实现</a:t>
            </a:r>
            <a:endParaRPr sz="1090">
              <a:latin typeface="Arial Unicode MS" panose="020B0604020202020204" charset="-122"/>
              <a:cs typeface="Arial Unicode MS" panose="020B0604020202020204" charset="-122"/>
            </a:endParaRPr>
          </a:p>
        </p:txBody>
      </p:sp>
      <p:sp>
        <p:nvSpPr>
          <p:cNvPr id="22" name="object 22"/>
          <p:cNvSpPr txBox="1"/>
          <p:nvPr/>
        </p:nvSpPr>
        <p:spPr>
          <a:xfrm>
            <a:off x="3395288" y="4452405"/>
            <a:ext cx="981195" cy="346075"/>
          </a:xfrm>
          <a:prstGeom prst="rect">
            <a:avLst/>
          </a:prstGeom>
        </p:spPr>
        <p:txBody>
          <a:bodyPr vert="horz" wrap="square" lIns="0" tIns="11516" rIns="0" bIns="0" rtlCol="0">
            <a:spAutoFit/>
          </a:bodyPr>
          <a:lstStyle/>
          <a:p>
            <a:pPr marL="12700">
              <a:lnSpc>
                <a:spcPct val="100000"/>
              </a:lnSpc>
              <a:spcBef>
                <a:spcPts val="100"/>
              </a:spcBef>
            </a:pPr>
            <a:r>
              <a:rPr sz="1090" spc="75" dirty="0">
                <a:solidFill>
                  <a:srgbClr val="FFFFFF"/>
                </a:solidFill>
                <a:latin typeface="Arial Unicode MS" panose="020B0604020202020204" charset="-122"/>
                <a:cs typeface="Arial Unicode MS" panose="020B0604020202020204" charset="-122"/>
              </a:rPr>
              <a:t>“</a:t>
            </a:r>
            <a:r>
              <a:rPr sz="1090" spc="265" dirty="0">
                <a:solidFill>
                  <a:srgbClr val="FFFFFF"/>
                </a:solidFill>
                <a:latin typeface="Arial Unicode MS" panose="020B0604020202020204" charset="-122"/>
                <a:cs typeface="Arial Unicode MS" panose="020B0604020202020204" charset="-122"/>
              </a:rPr>
              <a:t>碳达峰</a:t>
            </a:r>
            <a:r>
              <a:rPr sz="1090" spc="170" dirty="0">
                <a:solidFill>
                  <a:srgbClr val="FFFFFF"/>
                </a:solidFill>
                <a:latin typeface="Arial Unicode MS" panose="020B0604020202020204" charset="-122"/>
                <a:cs typeface="Arial Unicode MS" panose="020B0604020202020204" charset="-122"/>
              </a:rPr>
              <a:t>”，</a:t>
            </a:r>
            <a:r>
              <a:rPr sz="1090" spc="265" dirty="0">
                <a:solidFill>
                  <a:srgbClr val="FFFFFF"/>
                </a:solidFill>
                <a:latin typeface="Arial Unicode MS" panose="020B0604020202020204" charset="-122"/>
                <a:cs typeface="Arial Unicode MS" panose="020B0604020202020204" charset="-122"/>
              </a:rPr>
              <a:t>不</a:t>
            </a:r>
            <a:endParaRPr sz="1090">
              <a:latin typeface="Arial Unicode MS" panose="020B0604020202020204" charset="-122"/>
              <a:cs typeface="Arial Unicode MS" panose="020B0604020202020204" charset="-122"/>
            </a:endParaRPr>
          </a:p>
        </p:txBody>
      </p:sp>
      <p:sp>
        <p:nvSpPr>
          <p:cNvPr id="23" name="object 23"/>
          <p:cNvSpPr txBox="1"/>
          <p:nvPr/>
        </p:nvSpPr>
        <p:spPr>
          <a:xfrm>
            <a:off x="3347057" y="4670340"/>
            <a:ext cx="1077357" cy="178435"/>
          </a:xfrm>
          <a:prstGeom prst="rect">
            <a:avLst/>
          </a:prstGeom>
        </p:spPr>
        <p:txBody>
          <a:bodyPr vert="horz" wrap="square" lIns="0" tIns="11516" rIns="0" bIns="0" rtlCol="0">
            <a:spAutoFit/>
          </a:bodyPr>
          <a:lstStyle/>
          <a:p>
            <a:pPr marL="12700">
              <a:lnSpc>
                <a:spcPct val="100000"/>
              </a:lnSpc>
              <a:spcBef>
                <a:spcPts val="100"/>
              </a:spcBef>
            </a:pPr>
            <a:r>
              <a:rPr sz="1090" spc="-15" dirty="0">
                <a:solidFill>
                  <a:srgbClr val="FFFFFF"/>
                </a:solidFill>
                <a:latin typeface="Arial Unicode MS" panose="020B0604020202020204" charset="-122"/>
                <a:cs typeface="Arial Unicode MS" panose="020B0604020202020204" charset="-122"/>
              </a:rPr>
              <a:t>晚</a:t>
            </a:r>
            <a:r>
              <a:rPr sz="1090" dirty="0">
                <a:solidFill>
                  <a:srgbClr val="FFFFFF"/>
                </a:solidFill>
                <a:latin typeface="Arial Unicode MS" panose="020B0604020202020204" charset="-122"/>
                <a:cs typeface="Arial Unicode MS" panose="020B0604020202020204" charset="-122"/>
              </a:rPr>
              <a:t>于</a:t>
            </a:r>
            <a:r>
              <a:rPr sz="1090" spc="-90" dirty="0">
                <a:solidFill>
                  <a:srgbClr val="FFFFFF"/>
                </a:solidFill>
                <a:latin typeface="Arial Unicode MS" panose="020B0604020202020204" charset="-122"/>
                <a:cs typeface="Arial Unicode MS" panose="020B0604020202020204" charset="-122"/>
              </a:rPr>
              <a:t> </a:t>
            </a:r>
            <a:r>
              <a:rPr sz="1090" spc="-15" dirty="0">
                <a:solidFill>
                  <a:srgbClr val="FFFFFF"/>
                </a:solidFill>
                <a:latin typeface="Arial Unicode MS" panose="020B0604020202020204" charset="-122"/>
                <a:cs typeface="Arial Unicode MS" panose="020B0604020202020204" charset="-122"/>
              </a:rPr>
              <a:t>2060</a:t>
            </a:r>
            <a:r>
              <a:rPr sz="1090" spc="-85" dirty="0">
                <a:solidFill>
                  <a:srgbClr val="FFFFFF"/>
                </a:solidFill>
                <a:latin typeface="Arial Unicode MS" panose="020B0604020202020204" charset="-122"/>
                <a:cs typeface="Arial Unicode MS" panose="020B0604020202020204" charset="-122"/>
              </a:rPr>
              <a:t> </a:t>
            </a:r>
            <a:r>
              <a:rPr sz="1090" spc="-15" dirty="0">
                <a:solidFill>
                  <a:srgbClr val="FFFFFF"/>
                </a:solidFill>
                <a:latin typeface="Arial Unicode MS" panose="020B0604020202020204" charset="-122"/>
                <a:cs typeface="Arial Unicode MS" panose="020B0604020202020204" charset="-122"/>
              </a:rPr>
              <a:t>年实现</a:t>
            </a:r>
            <a:endParaRPr sz="1090">
              <a:latin typeface="Arial Unicode MS" panose="020B0604020202020204" charset="-122"/>
              <a:cs typeface="Arial Unicode MS" panose="020B0604020202020204" charset="-122"/>
            </a:endParaRPr>
          </a:p>
        </p:txBody>
      </p:sp>
      <p:sp>
        <p:nvSpPr>
          <p:cNvPr id="24" name="object 24"/>
          <p:cNvSpPr txBox="1"/>
          <p:nvPr/>
        </p:nvSpPr>
        <p:spPr>
          <a:xfrm>
            <a:off x="3532103" y="4888276"/>
            <a:ext cx="707105" cy="178435"/>
          </a:xfrm>
          <a:prstGeom prst="rect">
            <a:avLst/>
          </a:prstGeom>
        </p:spPr>
        <p:txBody>
          <a:bodyPr vert="horz" wrap="square" lIns="0" tIns="11516" rIns="0" bIns="0" rtlCol="0">
            <a:spAutoFit/>
          </a:bodyPr>
          <a:lstStyle/>
          <a:p>
            <a:pPr marL="12700">
              <a:lnSpc>
                <a:spcPct val="100000"/>
              </a:lnSpc>
              <a:spcBef>
                <a:spcPts val="100"/>
              </a:spcBef>
            </a:pPr>
            <a:r>
              <a:rPr sz="1090" spc="305" dirty="0">
                <a:solidFill>
                  <a:srgbClr val="FFFFFF"/>
                </a:solidFill>
                <a:latin typeface="Arial Unicode MS" panose="020B0604020202020204" charset="-122"/>
                <a:cs typeface="Arial Unicode MS" panose="020B0604020202020204" charset="-122"/>
              </a:rPr>
              <a:t>“碳中和”</a:t>
            </a:r>
            <a:endParaRPr sz="1090">
              <a:latin typeface="Arial Unicode MS" panose="020B0604020202020204" charset="-122"/>
              <a:cs typeface="Arial Unicode MS" panose="020B0604020202020204" charset="-122"/>
            </a:endParaRPr>
          </a:p>
        </p:txBody>
      </p:sp>
      <p:sp>
        <p:nvSpPr>
          <p:cNvPr id="26" name="object 26"/>
          <p:cNvSpPr txBox="1"/>
          <p:nvPr/>
        </p:nvSpPr>
        <p:spPr>
          <a:xfrm>
            <a:off x="6247130" y="808355"/>
            <a:ext cx="5541645" cy="1245870"/>
          </a:xfrm>
          <a:prstGeom prst="rect">
            <a:avLst/>
          </a:prstGeom>
        </p:spPr>
        <p:txBody>
          <a:bodyPr vert="horz" wrap="square" lIns="0" tIns="11516" rIns="0" bIns="0" rtlCol="0">
            <a:spAutoFit/>
          </a:bodyPr>
          <a:lstStyle/>
          <a:p>
            <a:pPr marL="12700">
              <a:lnSpc>
                <a:spcPct val="100000"/>
              </a:lnSpc>
              <a:spcBef>
                <a:spcPts val="100"/>
              </a:spcBef>
            </a:pPr>
            <a:r>
              <a:rPr sz="1700" dirty="0">
                <a:solidFill>
                  <a:srgbClr val="0F7CC1"/>
                </a:solidFill>
                <a:latin typeface="Arial Unicode MS" panose="020B0604020202020204" charset="-122"/>
                <a:cs typeface="Arial Unicode MS" panose="020B0604020202020204" charset="-122"/>
              </a:rPr>
              <a:t>绿色企业运营</a:t>
            </a:r>
            <a:endParaRPr sz="1700">
              <a:latin typeface="Arial Unicode MS" panose="020B0604020202020204" charset="-122"/>
              <a:cs typeface="Arial Unicode MS" panose="020B0604020202020204" charset="-122"/>
            </a:endParaRPr>
          </a:p>
          <a:p>
            <a:pPr marL="12700" marR="5080">
              <a:lnSpc>
                <a:spcPct val="167000"/>
              </a:lnSpc>
              <a:spcBef>
                <a:spcPts val="2355"/>
              </a:spcBef>
            </a:pPr>
            <a:r>
              <a:rPr sz="1000" spc="-10" dirty="0">
                <a:solidFill>
                  <a:srgbClr val="595757"/>
                </a:solidFill>
                <a:latin typeface="Arial Unicode MS" panose="020B0604020202020204" charset="-122"/>
                <a:cs typeface="Arial Unicode MS" panose="020B0604020202020204" charset="-122"/>
              </a:rPr>
              <a:t>在绿色企业运营方面</a:t>
            </a:r>
            <a:r>
              <a:rPr sz="1000" spc="-30" dirty="0">
                <a:solidFill>
                  <a:srgbClr val="595757"/>
                </a:solidFill>
                <a:latin typeface="Arial Unicode MS" panose="020B0604020202020204" charset="-122"/>
                <a:cs typeface="Arial Unicode MS" panose="020B0604020202020204" charset="-122"/>
              </a:rPr>
              <a:t>，</a:t>
            </a:r>
            <a:r>
              <a:rPr sz="1000" spc="-10" dirty="0">
                <a:solidFill>
                  <a:srgbClr val="595757"/>
                </a:solidFill>
                <a:latin typeface="Arial Unicode MS" panose="020B0604020202020204" charset="-122"/>
                <a:cs typeface="Arial Unicode MS" panose="020B0604020202020204" charset="-122"/>
              </a:rPr>
              <a:t>公司作为绿色发展的积极践行者</a:t>
            </a:r>
            <a:r>
              <a:rPr sz="1000" spc="-30" dirty="0">
                <a:solidFill>
                  <a:srgbClr val="595757"/>
                </a:solidFill>
                <a:latin typeface="Arial Unicode MS" panose="020B0604020202020204" charset="-122"/>
                <a:cs typeface="Arial Unicode MS" panose="020B0604020202020204" charset="-122"/>
              </a:rPr>
              <a:t>，</a:t>
            </a:r>
            <a:r>
              <a:rPr sz="1000" spc="-10" dirty="0">
                <a:solidFill>
                  <a:srgbClr val="595757"/>
                </a:solidFill>
                <a:latin typeface="Arial Unicode MS" panose="020B0604020202020204" charset="-122"/>
                <a:cs typeface="Arial Unicode MS" panose="020B0604020202020204" charset="-122"/>
              </a:rPr>
              <a:t>在日常办公和生产运营中全面推 进环保管理，减少对自然资源的消耗和影响，以实现低碳绿色的企业可持续发展未来。</a:t>
            </a:r>
            <a:endParaRPr sz="1000">
              <a:latin typeface="Arial Unicode MS" panose="020B0604020202020204" charset="-122"/>
              <a:cs typeface="Arial Unicode MS" panose="020B0604020202020204" charset="-122"/>
            </a:endParaRPr>
          </a:p>
          <a:p>
            <a:pPr>
              <a:lnSpc>
                <a:spcPct val="100000"/>
              </a:lnSpc>
              <a:spcBef>
                <a:spcPts val="35"/>
              </a:spcBef>
            </a:pPr>
            <a:endParaRPr sz="1000">
              <a:latin typeface="Arial Unicode MS" panose="020B0604020202020204" charset="-122"/>
              <a:cs typeface="Arial Unicode MS" panose="020B0604020202020204" charset="-122"/>
            </a:endParaRPr>
          </a:p>
        </p:txBody>
      </p:sp>
      <p:sp>
        <p:nvSpPr>
          <p:cNvPr id="36" name="object 36"/>
          <p:cNvSpPr txBox="1">
            <a:spLocks noGrp="1"/>
          </p:cNvSpPr>
          <p:nvPr>
            <p:ph type="sldNum" sz="quarter" idx="7"/>
          </p:nvPr>
        </p:nvSpPr>
        <p:spPr>
          <a:xfrm>
            <a:off x="8610600" y="6412230"/>
            <a:ext cx="2743200" cy="253365"/>
          </a:xfrm>
          <a:prstGeom prst="rect">
            <a:avLst/>
          </a:prstGeom>
        </p:spPr>
        <p:txBody>
          <a:bodyPr vert="horz" wrap="square" lIns="0" tIns="86372" rIns="0" bIns="0" rtlCol="0">
            <a:spAutoFit/>
          </a:bodyPr>
          <a:lstStyle/>
          <a:p>
            <a:pPr marL="80010">
              <a:lnSpc>
                <a:spcPct val="100000"/>
              </a:lnSpc>
              <a:spcBef>
                <a:spcPts val="750"/>
              </a:spcBef>
            </a:pPr>
            <a:r>
              <a:rPr sz="1090" spc="10" dirty="0"/>
              <a:t>70</a:t>
            </a:r>
            <a:endParaRPr sz="1090" spc="10" dirty="0"/>
          </a:p>
        </p:txBody>
      </p:sp>
      <p:sp>
        <p:nvSpPr>
          <p:cNvPr id="37" name="文本框 36"/>
          <p:cNvSpPr txBox="1"/>
          <p:nvPr/>
        </p:nvSpPr>
        <p:spPr>
          <a:xfrm>
            <a:off x="6145530" y="2236470"/>
            <a:ext cx="5987415" cy="1338580"/>
          </a:xfrm>
          <a:prstGeom prst="rect">
            <a:avLst/>
          </a:prstGeom>
          <a:noFill/>
        </p:spPr>
        <p:txBody>
          <a:bodyPr wrap="square" rtlCol="0" anchor="t">
            <a:noAutofit/>
          </a:bodyPr>
          <a:p>
            <a:pPr marL="12700">
              <a:lnSpc>
                <a:spcPct val="100000"/>
              </a:lnSpc>
              <a:spcBef>
                <a:spcPts val="100"/>
              </a:spcBef>
            </a:pPr>
            <a:r>
              <a:rPr sz="1700" dirty="0">
                <a:solidFill>
                  <a:srgbClr val="0F7CC1"/>
                </a:solidFill>
                <a:latin typeface="Arial Unicode MS" panose="020B0604020202020204" charset="-122"/>
                <a:cs typeface="Arial Unicode MS" panose="020B0604020202020204" charset="-122"/>
                <a:sym typeface="+mn-ea"/>
              </a:rPr>
              <a:t>产品低碳包装</a:t>
            </a:r>
            <a:endParaRPr sz="1700">
              <a:latin typeface="Arial Unicode MS" panose="020B0604020202020204" charset="-122"/>
              <a:cs typeface="Arial Unicode MS" panose="020B0604020202020204" charset="-122"/>
            </a:endParaRPr>
          </a:p>
          <a:p>
            <a:pPr marL="12700" marR="5080">
              <a:lnSpc>
                <a:spcPct val="167000"/>
              </a:lnSpc>
              <a:spcBef>
                <a:spcPts val="1070"/>
              </a:spcBef>
            </a:pPr>
            <a:r>
              <a:rPr sz="1000" spc="-30" dirty="0">
                <a:solidFill>
                  <a:srgbClr val="595757"/>
                </a:solidFill>
                <a:latin typeface="Arial Unicode MS" panose="020B0604020202020204" charset="-122"/>
                <a:cs typeface="Arial Unicode MS" panose="020B0604020202020204" charset="-122"/>
                <a:sym typeface="+mn-ea"/>
              </a:rPr>
              <a:t>在产品包装方面</a:t>
            </a:r>
            <a:r>
              <a:rPr sz="1000" spc="-50" dirty="0">
                <a:solidFill>
                  <a:srgbClr val="595757"/>
                </a:solidFill>
                <a:latin typeface="Arial Unicode MS" panose="020B0604020202020204" charset="-122"/>
                <a:cs typeface="Arial Unicode MS" panose="020B0604020202020204" charset="-122"/>
                <a:sym typeface="+mn-ea"/>
              </a:rPr>
              <a:t>，2023年</a:t>
            </a:r>
            <a:r>
              <a:rPr sz="1000" spc="-140" dirty="0">
                <a:solidFill>
                  <a:srgbClr val="595757"/>
                </a:solidFill>
                <a:latin typeface="Arial Unicode MS" panose="020B0604020202020204" charset="-122"/>
                <a:cs typeface="Arial Unicode MS" panose="020B0604020202020204" charset="-122"/>
                <a:sym typeface="+mn-ea"/>
              </a:rPr>
              <a:t>，</a:t>
            </a:r>
            <a:r>
              <a:rPr sz="1000" spc="-30" dirty="0">
                <a:solidFill>
                  <a:srgbClr val="595757"/>
                </a:solidFill>
                <a:latin typeface="Arial Unicode MS" panose="020B0604020202020204" charset="-122"/>
                <a:cs typeface="Arial Unicode MS" panose="020B0604020202020204" charset="-122"/>
                <a:sym typeface="+mn-ea"/>
              </a:rPr>
              <a:t>星特科技遵</a:t>
            </a:r>
            <a:r>
              <a:rPr sz="1000" spc="-140" dirty="0">
                <a:solidFill>
                  <a:srgbClr val="595757"/>
                </a:solidFill>
                <a:latin typeface="Arial Unicode MS" panose="020B0604020202020204" charset="-122"/>
                <a:cs typeface="Arial Unicode MS" panose="020B0604020202020204" charset="-122"/>
                <a:sym typeface="+mn-ea"/>
              </a:rPr>
              <a:t>照</a:t>
            </a:r>
            <a:r>
              <a:rPr sz="1000" spc="-30" dirty="0">
                <a:solidFill>
                  <a:srgbClr val="595757"/>
                </a:solidFill>
                <a:latin typeface="Arial Unicode MS" panose="020B0604020202020204" charset="-122"/>
                <a:cs typeface="Arial Unicode MS" panose="020B0604020202020204" charset="-122"/>
                <a:sym typeface="+mn-ea"/>
              </a:rPr>
              <a:t>《</a:t>
            </a:r>
            <a:r>
              <a:rPr sz="1000" spc="-25" dirty="0">
                <a:solidFill>
                  <a:srgbClr val="595757"/>
                </a:solidFill>
                <a:latin typeface="Arial Unicode MS" panose="020B0604020202020204" charset="-122"/>
                <a:cs typeface="Arial Unicode MS" panose="020B0604020202020204" charset="-122"/>
                <a:sym typeface="+mn-ea"/>
              </a:rPr>
              <a:t>GB/T</a:t>
            </a:r>
            <a:r>
              <a:rPr sz="1000" spc="-120" dirty="0">
                <a:solidFill>
                  <a:srgbClr val="595757"/>
                </a:solidFill>
                <a:latin typeface="Arial Unicode MS" panose="020B0604020202020204" charset="-122"/>
                <a:cs typeface="Arial Unicode MS" panose="020B0604020202020204" charset="-122"/>
                <a:sym typeface="+mn-ea"/>
              </a:rPr>
              <a:t> </a:t>
            </a:r>
            <a:r>
              <a:rPr sz="1000" spc="-25" dirty="0">
                <a:solidFill>
                  <a:srgbClr val="595757"/>
                </a:solidFill>
                <a:latin typeface="Arial Unicode MS" panose="020B0604020202020204" charset="-122"/>
                <a:cs typeface="Arial Unicode MS" panose="020B0604020202020204" charset="-122"/>
                <a:sym typeface="+mn-ea"/>
              </a:rPr>
              <a:t>18445</a:t>
            </a:r>
            <a:r>
              <a:rPr sz="1000" spc="-100" dirty="0">
                <a:solidFill>
                  <a:srgbClr val="595757"/>
                </a:solidFill>
                <a:latin typeface="Arial Unicode MS" panose="020B0604020202020204" charset="-122"/>
                <a:cs typeface="Arial Unicode MS" panose="020B0604020202020204" charset="-122"/>
                <a:sym typeface="+mn-ea"/>
              </a:rPr>
              <a:t> </a:t>
            </a:r>
            <a:r>
              <a:rPr sz="1000" spc="-30" dirty="0">
                <a:solidFill>
                  <a:srgbClr val="595757"/>
                </a:solidFill>
                <a:latin typeface="Arial Unicode MS" panose="020B0604020202020204" charset="-122"/>
                <a:cs typeface="Arial Unicode MS" panose="020B0604020202020204" charset="-122"/>
                <a:sym typeface="+mn-ea"/>
              </a:rPr>
              <a:t>包装回收标志</a:t>
            </a:r>
            <a:r>
              <a:rPr sz="1000" spc="-140" dirty="0">
                <a:solidFill>
                  <a:srgbClr val="595757"/>
                </a:solidFill>
                <a:latin typeface="Arial Unicode MS" panose="020B0604020202020204" charset="-122"/>
                <a:cs typeface="Arial Unicode MS" panose="020B0604020202020204" charset="-122"/>
                <a:sym typeface="+mn-ea"/>
              </a:rPr>
              <a:t>》</a:t>
            </a:r>
            <a:r>
              <a:rPr sz="1000" spc="-30" dirty="0">
                <a:solidFill>
                  <a:srgbClr val="595757"/>
                </a:solidFill>
                <a:latin typeface="Arial Unicode MS" panose="020B0604020202020204" charset="-122"/>
                <a:cs typeface="Arial Unicode MS" panose="020B0604020202020204" charset="-122"/>
                <a:sym typeface="+mn-ea"/>
              </a:rPr>
              <a:t>最新版标志内容</a:t>
            </a:r>
            <a:r>
              <a:rPr sz="1000" spc="-140" dirty="0">
                <a:solidFill>
                  <a:srgbClr val="595757"/>
                </a:solidFill>
                <a:latin typeface="Arial Unicode MS" panose="020B0604020202020204" charset="-122"/>
                <a:cs typeface="Arial Unicode MS" panose="020B0604020202020204" charset="-122"/>
                <a:sym typeface="+mn-ea"/>
              </a:rPr>
              <a:t>，</a:t>
            </a:r>
            <a:r>
              <a:rPr sz="1000" spc="-30" dirty="0">
                <a:solidFill>
                  <a:srgbClr val="595757"/>
                </a:solidFill>
                <a:latin typeface="Arial Unicode MS" panose="020B0604020202020204" charset="-122"/>
                <a:cs typeface="Arial Unicode MS" panose="020B0604020202020204" charset="-122"/>
                <a:sym typeface="+mn-ea"/>
              </a:rPr>
              <a:t>对内部标</a:t>
            </a:r>
            <a:r>
              <a:rPr sz="1000" spc="-140" dirty="0">
                <a:solidFill>
                  <a:srgbClr val="595757"/>
                </a:solidFill>
                <a:latin typeface="Arial Unicode MS" panose="020B0604020202020204" charset="-122"/>
                <a:cs typeface="Arial Unicode MS" panose="020B0604020202020204" charset="-122"/>
                <a:sym typeface="+mn-ea"/>
              </a:rPr>
              <a:t>准</a:t>
            </a:r>
            <a:r>
              <a:rPr sz="1000" spc="-30" dirty="0">
                <a:solidFill>
                  <a:srgbClr val="595757"/>
                </a:solidFill>
                <a:latin typeface="Arial Unicode MS" panose="020B0604020202020204" charset="-122"/>
                <a:cs typeface="Arial Unicode MS" panose="020B0604020202020204" charset="-122"/>
                <a:sym typeface="+mn-ea"/>
              </a:rPr>
              <a:t>《包装物料技术规范》 </a:t>
            </a:r>
            <a:r>
              <a:rPr sz="1000" spc="-20" dirty="0">
                <a:solidFill>
                  <a:srgbClr val="595757"/>
                </a:solidFill>
                <a:latin typeface="Arial Unicode MS" panose="020B0604020202020204" charset="-122"/>
                <a:cs typeface="Arial Unicode MS" panose="020B0604020202020204" charset="-122"/>
                <a:sym typeface="+mn-ea"/>
              </a:rPr>
              <a:t>进行内容更新与调整并修订发</a:t>
            </a:r>
            <a:r>
              <a:rPr sz="1000" spc="-30" dirty="0">
                <a:solidFill>
                  <a:srgbClr val="595757"/>
                </a:solidFill>
                <a:latin typeface="Arial Unicode MS" panose="020B0604020202020204" charset="-122"/>
                <a:cs typeface="Arial Unicode MS" panose="020B0604020202020204" charset="-122"/>
                <a:sym typeface="+mn-ea"/>
              </a:rPr>
              <a:t>布</a:t>
            </a:r>
            <a:r>
              <a:rPr sz="1000" spc="-20" dirty="0">
                <a:solidFill>
                  <a:srgbClr val="595757"/>
                </a:solidFill>
                <a:latin typeface="Arial Unicode MS" panose="020B0604020202020204" charset="-122"/>
                <a:cs typeface="Arial Unicode MS" panose="020B0604020202020204" charset="-122"/>
                <a:sym typeface="+mn-ea"/>
              </a:rPr>
              <a:t>。同</a:t>
            </a:r>
            <a:r>
              <a:rPr sz="1000" spc="-30" dirty="0">
                <a:solidFill>
                  <a:srgbClr val="595757"/>
                </a:solidFill>
                <a:latin typeface="Arial Unicode MS" panose="020B0604020202020204" charset="-122"/>
                <a:cs typeface="Arial Unicode MS" panose="020B0604020202020204" charset="-122"/>
                <a:sym typeface="+mn-ea"/>
              </a:rPr>
              <a:t>时</a:t>
            </a:r>
            <a:r>
              <a:rPr sz="1000" spc="-20" dirty="0">
                <a:solidFill>
                  <a:srgbClr val="595757"/>
                </a:solidFill>
                <a:latin typeface="Arial Unicode MS" panose="020B0604020202020204" charset="-122"/>
                <a:cs typeface="Arial Unicode MS" panose="020B0604020202020204" charset="-122"/>
                <a:sym typeface="+mn-ea"/>
              </a:rPr>
              <a:t>，公司优化包装设</a:t>
            </a:r>
            <a:r>
              <a:rPr sz="1000" spc="-30" dirty="0">
                <a:solidFill>
                  <a:srgbClr val="595757"/>
                </a:solidFill>
                <a:latin typeface="Arial Unicode MS" panose="020B0604020202020204" charset="-122"/>
                <a:cs typeface="Arial Unicode MS" panose="020B0604020202020204" charset="-122"/>
                <a:sym typeface="+mn-ea"/>
              </a:rPr>
              <a:t>计</a:t>
            </a:r>
            <a:r>
              <a:rPr sz="1000" spc="-20" dirty="0">
                <a:solidFill>
                  <a:srgbClr val="595757"/>
                </a:solidFill>
                <a:latin typeface="Arial Unicode MS" panose="020B0604020202020204" charset="-122"/>
                <a:cs typeface="Arial Unicode MS" panose="020B0604020202020204" charset="-122"/>
                <a:sym typeface="+mn-ea"/>
              </a:rPr>
              <a:t>，使用更加高效的缓冲材</a:t>
            </a:r>
            <a:r>
              <a:rPr sz="1000" spc="-30" dirty="0">
                <a:solidFill>
                  <a:srgbClr val="595757"/>
                </a:solidFill>
                <a:latin typeface="Arial Unicode MS" panose="020B0604020202020204" charset="-122"/>
                <a:cs typeface="Arial Unicode MS" panose="020B0604020202020204" charset="-122"/>
                <a:sym typeface="+mn-ea"/>
              </a:rPr>
              <a:t>料</a:t>
            </a:r>
            <a:r>
              <a:rPr sz="1000" spc="-20" dirty="0">
                <a:solidFill>
                  <a:srgbClr val="595757"/>
                </a:solidFill>
                <a:latin typeface="Arial Unicode MS" panose="020B0604020202020204" charset="-122"/>
                <a:cs typeface="Arial Unicode MS" panose="020B0604020202020204" charset="-122"/>
                <a:sym typeface="+mn-ea"/>
              </a:rPr>
              <a:t>，以及通过包装减负设</a:t>
            </a:r>
            <a:r>
              <a:rPr sz="1000" spc="-30" dirty="0">
                <a:solidFill>
                  <a:srgbClr val="595757"/>
                </a:solidFill>
                <a:latin typeface="Arial Unicode MS" panose="020B0604020202020204" charset="-122"/>
                <a:cs typeface="Arial Unicode MS" panose="020B0604020202020204" charset="-122"/>
                <a:sym typeface="+mn-ea"/>
              </a:rPr>
              <a:t>计</a:t>
            </a:r>
            <a:r>
              <a:rPr sz="1000" spc="-20" dirty="0">
                <a:solidFill>
                  <a:srgbClr val="595757"/>
                </a:solidFill>
                <a:latin typeface="Arial Unicode MS" panose="020B0604020202020204" charset="-122"/>
                <a:cs typeface="Arial Unicode MS" panose="020B0604020202020204" charset="-122"/>
                <a:sym typeface="+mn-ea"/>
              </a:rPr>
              <a:t>，减少包 </a:t>
            </a:r>
            <a:r>
              <a:rPr sz="1000" spc="-30" dirty="0">
                <a:solidFill>
                  <a:srgbClr val="595757"/>
                </a:solidFill>
                <a:latin typeface="Arial Unicode MS" panose="020B0604020202020204" charset="-122"/>
                <a:cs typeface="Arial Unicode MS" panose="020B0604020202020204" charset="-122"/>
                <a:sym typeface="+mn-ea"/>
              </a:rPr>
              <a:t>装尺寸和重量。</a:t>
            </a:r>
            <a:endParaRPr lang="zh-CN" altLang="en-US" sz="1000" spc="-30" dirty="0">
              <a:solidFill>
                <a:srgbClr val="595757"/>
              </a:solidFill>
              <a:latin typeface="Arial Unicode MS" panose="020B0604020202020204" charset="-122"/>
              <a:cs typeface="Arial Unicode MS" panose="020B0604020202020204" charset="-122"/>
              <a:sym typeface="+mn-ea"/>
            </a:endParaRPr>
          </a:p>
        </p:txBody>
      </p:sp>
      <p:sp>
        <p:nvSpPr>
          <p:cNvPr id="101" name="object 79"/>
          <p:cNvSpPr txBox="1"/>
          <p:nvPr/>
        </p:nvSpPr>
        <p:spPr>
          <a:xfrm>
            <a:off x="6453505" y="3868420"/>
            <a:ext cx="5462270" cy="1847850"/>
          </a:xfrm>
          <a:prstGeom prst="rect">
            <a:avLst/>
          </a:prstGeom>
        </p:spPr>
        <p:txBody>
          <a:bodyPr vert="horz" wrap="square" lIns="0" tIns="11516" rIns="0" bIns="0" rtlCol="0">
            <a:spAutoFit/>
          </a:bodyPr>
          <a:p>
            <a:pPr marL="12700">
              <a:lnSpc>
                <a:spcPct val="100000"/>
              </a:lnSpc>
              <a:spcBef>
                <a:spcPts val="100"/>
              </a:spcBef>
            </a:pPr>
            <a:r>
              <a:rPr sz="1700" dirty="0">
                <a:solidFill>
                  <a:srgbClr val="0F7CC1"/>
                </a:solidFill>
                <a:latin typeface="Arial Unicode MS" panose="020B0604020202020204" charset="-122"/>
                <a:cs typeface="Arial Unicode MS" panose="020B0604020202020204" charset="-122"/>
              </a:rPr>
              <a:t>产品碳</a:t>
            </a:r>
            <a:r>
              <a:rPr lang="zh-CN" sz="1700" dirty="0">
                <a:solidFill>
                  <a:srgbClr val="0F7CC1"/>
                </a:solidFill>
                <a:latin typeface="Arial Unicode MS" panose="020B0604020202020204" charset="-122"/>
                <a:cs typeface="Arial Unicode MS" panose="020B0604020202020204" charset="-122"/>
              </a:rPr>
              <a:t>足迹</a:t>
            </a:r>
            <a:r>
              <a:rPr sz="1700" dirty="0">
                <a:solidFill>
                  <a:srgbClr val="0F7CC1"/>
                </a:solidFill>
                <a:latin typeface="Arial Unicode MS" panose="020B0604020202020204" charset="-122"/>
                <a:cs typeface="Arial Unicode MS" panose="020B0604020202020204" charset="-122"/>
              </a:rPr>
              <a:t>管理</a:t>
            </a:r>
            <a:endParaRPr sz="1700">
              <a:latin typeface="Arial Unicode MS" panose="020B0604020202020204" charset="-122"/>
              <a:cs typeface="Arial Unicode MS" panose="020B0604020202020204" charset="-122"/>
            </a:endParaRPr>
          </a:p>
          <a:p>
            <a:pPr marL="13970" marR="5080">
              <a:lnSpc>
                <a:spcPct val="167000"/>
              </a:lnSpc>
              <a:spcBef>
                <a:spcPts val="1505"/>
              </a:spcBef>
            </a:pPr>
            <a:r>
              <a:rPr sz="1000" spc="-5" dirty="0">
                <a:solidFill>
                  <a:srgbClr val="595757"/>
                </a:solidFill>
                <a:latin typeface="Arial Unicode MS" panose="020B0604020202020204" charset="-122"/>
                <a:cs typeface="Arial Unicode MS" panose="020B0604020202020204" charset="-122"/>
              </a:rPr>
              <a:t>2023年</a:t>
            </a:r>
            <a:r>
              <a:rPr sz="1000" spc="-125" dirty="0">
                <a:solidFill>
                  <a:srgbClr val="595757"/>
                </a:solidFill>
                <a:latin typeface="Arial Unicode MS" panose="020B0604020202020204" charset="-122"/>
                <a:cs typeface="Arial Unicode MS" panose="020B0604020202020204" charset="-122"/>
              </a:rPr>
              <a:t>，</a:t>
            </a:r>
            <a:r>
              <a:rPr sz="1000" dirty="0">
                <a:solidFill>
                  <a:srgbClr val="595757"/>
                </a:solidFill>
                <a:latin typeface="Arial Unicode MS" panose="020B0604020202020204" charset="-122"/>
                <a:cs typeface="Arial Unicode MS" panose="020B0604020202020204" charset="-122"/>
              </a:rPr>
              <a:t>星特科技制定并发</a:t>
            </a:r>
            <a:r>
              <a:rPr sz="1000" spc="-125" dirty="0">
                <a:solidFill>
                  <a:srgbClr val="595757"/>
                </a:solidFill>
                <a:latin typeface="Arial Unicode MS" panose="020B0604020202020204" charset="-122"/>
                <a:cs typeface="Arial Unicode MS" panose="020B0604020202020204" charset="-122"/>
              </a:rPr>
              <a:t>布</a:t>
            </a:r>
            <a:r>
              <a:rPr sz="1000" dirty="0">
                <a:solidFill>
                  <a:srgbClr val="595757"/>
                </a:solidFill>
                <a:latin typeface="Arial Unicode MS" panose="020B0604020202020204" charset="-122"/>
                <a:cs typeface="Arial Unicode MS" panose="020B0604020202020204" charset="-122"/>
              </a:rPr>
              <a:t>《产品</a:t>
            </a:r>
            <a:r>
              <a:rPr sz="1000" spc="-85" dirty="0">
                <a:solidFill>
                  <a:srgbClr val="595757"/>
                </a:solidFill>
                <a:latin typeface="Arial Unicode MS" panose="020B0604020202020204" charset="-122"/>
                <a:cs typeface="Arial Unicode MS" panose="020B0604020202020204" charset="-122"/>
              </a:rPr>
              <a:t> </a:t>
            </a:r>
            <a:r>
              <a:rPr sz="1000" spc="-60" dirty="0">
                <a:solidFill>
                  <a:srgbClr val="595757"/>
                </a:solidFill>
                <a:latin typeface="Arial Unicode MS" panose="020B0604020202020204" charset="-122"/>
                <a:cs typeface="Arial Unicode MS" panose="020B0604020202020204" charset="-122"/>
              </a:rPr>
              <a:t>L</a:t>
            </a:r>
            <a:r>
              <a:rPr sz="1000" dirty="0">
                <a:solidFill>
                  <a:srgbClr val="595757"/>
                </a:solidFill>
                <a:latin typeface="Arial Unicode MS" panose="020B0604020202020204" charset="-122"/>
                <a:cs typeface="Arial Unicode MS" panose="020B0604020202020204" charset="-122"/>
              </a:rPr>
              <a:t>碳足迹评价规范</a:t>
            </a:r>
            <a:r>
              <a:rPr sz="1000" spc="-125" dirty="0">
                <a:solidFill>
                  <a:srgbClr val="595757"/>
                </a:solidFill>
                <a:latin typeface="Arial Unicode MS" panose="020B0604020202020204" charset="-122"/>
                <a:cs typeface="Arial Unicode MS" panose="020B0604020202020204" charset="-122"/>
              </a:rPr>
              <a:t>》，</a:t>
            </a:r>
            <a:r>
              <a:rPr sz="1000" dirty="0">
                <a:solidFill>
                  <a:srgbClr val="595757"/>
                </a:solidFill>
                <a:latin typeface="Arial Unicode MS" panose="020B0604020202020204" charset="-122"/>
                <a:cs typeface="Arial Unicode MS" panose="020B0604020202020204" charset="-122"/>
              </a:rPr>
              <a:t>强化产品全生命周期管理， 推进</a:t>
            </a:r>
            <a:r>
              <a:rPr sz="1000" spc="-40" dirty="0">
                <a:solidFill>
                  <a:srgbClr val="595757"/>
                </a:solidFill>
                <a:latin typeface="Arial Unicode MS" panose="020B0604020202020204" charset="-122"/>
                <a:cs typeface="Arial Unicode MS" panose="020B0604020202020204" charset="-122"/>
              </a:rPr>
              <a:t> </a:t>
            </a:r>
            <a:r>
              <a:rPr sz="1000" spc="-60" dirty="0">
                <a:solidFill>
                  <a:srgbClr val="595757"/>
                </a:solidFill>
                <a:latin typeface="Arial Unicode MS" panose="020B0604020202020204" charset="-122"/>
                <a:cs typeface="Arial Unicode MS" panose="020B0604020202020204" charset="-122"/>
              </a:rPr>
              <a:t>L</a:t>
            </a:r>
            <a:r>
              <a:rPr lang="en-US" sz="1000" spc="-60" dirty="0">
                <a:solidFill>
                  <a:srgbClr val="595757"/>
                </a:solidFill>
                <a:latin typeface="Arial Unicode MS" panose="020B0604020202020204" charset="-122"/>
                <a:cs typeface="Arial Unicode MS" panose="020B0604020202020204" charset="-122"/>
              </a:rPr>
              <a:t>u</a:t>
            </a:r>
            <a:r>
              <a:rPr lang="zh-CN" altLang="en-US" sz="1000" spc="-60" dirty="0">
                <a:solidFill>
                  <a:srgbClr val="595757"/>
                </a:solidFill>
                <a:latin typeface="Arial Unicode MS" panose="020B0604020202020204" charset="-122"/>
                <a:cs typeface="Arial Unicode MS" panose="020B0604020202020204" charset="-122"/>
              </a:rPr>
              <a:t>产品</a:t>
            </a:r>
            <a:r>
              <a:rPr sz="1000" dirty="0">
                <a:solidFill>
                  <a:srgbClr val="595757"/>
                </a:solidFill>
                <a:latin typeface="Arial Unicode MS" panose="020B0604020202020204" charset="-122"/>
                <a:cs typeface="Arial Unicode MS" panose="020B0604020202020204" charset="-122"/>
              </a:rPr>
              <a:t>碳足迹评估过程规范化、标准</a:t>
            </a:r>
            <a:r>
              <a:rPr sz="1000" spc="-5" dirty="0">
                <a:solidFill>
                  <a:srgbClr val="595757"/>
                </a:solidFill>
                <a:latin typeface="Arial Unicode MS" panose="020B0604020202020204" charset="-122"/>
                <a:cs typeface="Arial Unicode MS" panose="020B0604020202020204" charset="-122"/>
              </a:rPr>
              <a:t>化</a:t>
            </a:r>
            <a:r>
              <a:rPr sz="1000" dirty="0">
                <a:solidFill>
                  <a:srgbClr val="595757"/>
                </a:solidFill>
                <a:latin typeface="Arial Unicode MS" panose="020B0604020202020204" charset="-122"/>
                <a:cs typeface="Arial Unicode MS" panose="020B0604020202020204" charset="-122"/>
              </a:rPr>
              <a:t>。星特科技积极开展产品</a:t>
            </a:r>
            <a:r>
              <a:rPr lang="zh-CN" sz="1000" dirty="0">
                <a:solidFill>
                  <a:srgbClr val="595757"/>
                </a:solidFill>
                <a:latin typeface="Arial Unicode MS" panose="020B0604020202020204" charset="-122"/>
                <a:cs typeface="Arial Unicode MS" panose="020B0604020202020204" charset="-122"/>
              </a:rPr>
              <a:t>碳</a:t>
            </a:r>
            <a:r>
              <a:rPr sz="1000" spc="-60" dirty="0">
                <a:solidFill>
                  <a:srgbClr val="595757"/>
                </a:solidFill>
                <a:latin typeface="Arial Unicode MS" panose="020B0604020202020204" charset="-122"/>
                <a:cs typeface="Arial Unicode MS" panose="020B0604020202020204" charset="-122"/>
              </a:rPr>
              <a:t>L</a:t>
            </a:r>
            <a:r>
              <a:rPr sz="1000" dirty="0">
                <a:solidFill>
                  <a:srgbClr val="595757"/>
                </a:solidFill>
                <a:latin typeface="Arial Unicode MS" panose="020B0604020202020204" charset="-122"/>
                <a:cs typeface="Arial Unicode MS" panose="020B0604020202020204" charset="-122"/>
              </a:rPr>
              <a:t>评估，评估内容 </a:t>
            </a:r>
            <a:r>
              <a:rPr sz="1000" spc="15" dirty="0">
                <a:solidFill>
                  <a:srgbClr val="595757"/>
                </a:solidFill>
                <a:latin typeface="Arial Unicode MS" panose="020B0604020202020204" charset="-122"/>
                <a:cs typeface="Arial Unicode MS" panose="020B0604020202020204" charset="-122"/>
              </a:rPr>
              <a:t>包含产品生命周期中的原材料阶</a:t>
            </a:r>
            <a:r>
              <a:rPr sz="1000" dirty="0">
                <a:solidFill>
                  <a:srgbClr val="595757"/>
                </a:solidFill>
                <a:latin typeface="Arial Unicode MS" panose="020B0604020202020204" charset="-122"/>
                <a:cs typeface="Arial Unicode MS" panose="020B0604020202020204" charset="-122"/>
              </a:rPr>
              <a:t>段</a:t>
            </a:r>
            <a:r>
              <a:rPr sz="1000" spc="15" dirty="0">
                <a:solidFill>
                  <a:srgbClr val="595757"/>
                </a:solidFill>
                <a:latin typeface="Arial Unicode MS" panose="020B0604020202020204" charset="-122"/>
                <a:cs typeface="Arial Unicode MS" panose="020B0604020202020204" charset="-122"/>
              </a:rPr>
              <a:t>、制造阶</a:t>
            </a:r>
            <a:r>
              <a:rPr sz="1000" dirty="0">
                <a:solidFill>
                  <a:srgbClr val="595757"/>
                </a:solidFill>
                <a:latin typeface="Arial Unicode MS" panose="020B0604020202020204" charset="-122"/>
                <a:cs typeface="Arial Unicode MS" panose="020B0604020202020204" charset="-122"/>
              </a:rPr>
              <a:t>段</a:t>
            </a:r>
            <a:r>
              <a:rPr sz="1000" spc="15" dirty="0">
                <a:solidFill>
                  <a:srgbClr val="595757"/>
                </a:solidFill>
                <a:latin typeface="Arial Unicode MS" panose="020B0604020202020204" charset="-122"/>
                <a:cs typeface="Arial Unicode MS" panose="020B0604020202020204" charset="-122"/>
              </a:rPr>
              <a:t>、运输阶</a:t>
            </a:r>
            <a:r>
              <a:rPr sz="1000" dirty="0">
                <a:solidFill>
                  <a:srgbClr val="595757"/>
                </a:solidFill>
                <a:latin typeface="Arial Unicode MS" panose="020B0604020202020204" charset="-122"/>
                <a:cs typeface="Arial Unicode MS" panose="020B0604020202020204" charset="-122"/>
              </a:rPr>
              <a:t>段</a:t>
            </a:r>
            <a:r>
              <a:rPr sz="1000" spc="15" dirty="0">
                <a:solidFill>
                  <a:srgbClr val="595757"/>
                </a:solidFill>
                <a:latin typeface="Arial Unicode MS" panose="020B0604020202020204" charset="-122"/>
                <a:cs typeface="Arial Unicode MS" panose="020B0604020202020204" charset="-122"/>
              </a:rPr>
              <a:t>、使用阶段以及生命末期阶段 </a:t>
            </a:r>
            <a:r>
              <a:rPr sz="1000" dirty="0">
                <a:solidFill>
                  <a:srgbClr val="595757"/>
                </a:solidFill>
                <a:latin typeface="Arial Unicode MS" panose="020B0604020202020204" charset="-122"/>
                <a:cs typeface="Arial Unicode MS" panose="020B0604020202020204" charset="-122"/>
              </a:rPr>
              <a:t>的全球增温潜</a:t>
            </a:r>
            <a:r>
              <a:rPr sz="1000" spc="-65" dirty="0">
                <a:solidFill>
                  <a:srgbClr val="595757"/>
                </a:solidFill>
                <a:latin typeface="Arial Unicode MS" panose="020B0604020202020204" charset="-122"/>
                <a:cs typeface="Arial Unicode MS" panose="020B0604020202020204" charset="-122"/>
              </a:rPr>
              <a:t>势</a:t>
            </a:r>
            <a:r>
              <a:rPr sz="1000" spc="5" dirty="0">
                <a:solidFill>
                  <a:srgbClr val="595757"/>
                </a:solidFill>
                <a:latin typeface="Arial Unicode MS" panose="020B0604020202020204" charset="-122"/>
                <a:cs typeface="Arial Unicode MS" panose="020B0604020202020204" charset="-122"/>
              </a:rPr>
              <a:t>，满足产品在碳减排方面 </a:t>
            </a:r>
            <a:r>
              <a:rPr sz="1000" dirty="0">
                <a:solidFill>
                  <a:srgbClr val="595757"/>
                </a:solidFill>
                <a:latin typeface="Arial Unicode MS" panose="020B0604020202020204" charset="-122"/>
                <a:cs typeface="Arial Unicode MS" panose="020B0604020202020204" charset="-122"/>
              </a:rPr>
              <a:t>的社会责任要求。</a:t>
            </a:r>
            <a:endParaRPr sz="1000">
              <a:latin typeface="Arial Unicode MS" panose="020B0604020202020204" charset="-122"/>
              <a:cs typeface="Arial Unicode MS" panose="020B0604020202020204" charset="-122"/>
            </a:endParaRPr>
          </a:p>
          <a:p>
            <a:pPr marL="13970" marR="56515" algn="just">
              <a:lnSpc>
                <a:spcPct val="167000"/>
              </a:lnSpc>
              <a:spcBef>
                <a:spcPts val="1135"/>
              </a:spcBef>
            </a:pPr>
            <a:r>
              <a:rPr lang="en-US" sz="815" spc="-5" dirty="0">
                <a:solidFill>
                  <a:srgbClr val="595757"/>
                </a:solidFill>
                <a:latin typeface="Arial Unicode MS" panose="020B0604020202020204" charset="-122"/>
                <a:cs typeface="Arial Unicode MS" panose="020B0604020202020204" charset="-122"/>
              </a:rPr>
              <a:t> </a:t>
            </a:r>
            <a:endParaRPr lang="en-US" sz="815" spc="-5" dirty="0">
              <a:solidFill>
                <a:srgbClr val="595757"/>
              </a:solidFill>
              <a:latin typeface="Arial Unicode MS" panose="020B0604020202020204" charset="-122"/>
              <a:cs typeface="Arial Unicode MS" panose="020B0604020202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object 13"/>
          <p:cNvSpPr txBox="1"/>
          <p:nvPr/>
        </p:nvSpPr>
        <p:spPr>
          <a:xfrm>
            <a:off x="864902" y="363122"/>
            <a:ext cx="4073917" cy="2560955"/>
          </a:xfrm>
          <a:prstGeom prst="rect">
            <a:avLst/>
          </a:prstGeom>
        </p:spPr>
        <p:txBody>
          <a:bodyPr vert="horz" wrap="square" lIns="0" tIns="11516" rIns="0" bIns="0" rtlCol="0">
            <a:spAutoFit/>
          </a:bodyPr>
          <a:p>
            <a:pPr marL="12700">
              <a:lnSpc>
                <a:spcPct val="100000"/>
              </a:lnSpc>
              <a:spcBef>
                <a:spcPts val="100"/>
              </a:spcBef>
            </a:pPr>
            <a:r>
              <a:rPr sz="1725" dirty="0">
                <a:solidFill>
                  <a:srgbClr val="0F7CC1"/>
                </a:solidFill>
                <a:latin typeface="Arial Unicode MS" panose="020B0604020202020204" charset="-122"/>
                <a:cs typeface="Arial Unicode MS" panose="020B0604020202020204" charset="-122"/>
              </a:rPr>
              <a:t>合作共赢，协同伙伴成长</a:t>
            </a:r>
            <a:endParaRPr sz="1725">
              <a:latin typeface="Arial Unicode MS" panose="020B0604020202020204" charset="-122"/>
              <a:cs typeface="Arial Unicode MS" panose="020B0604020202020204" charset="-122"/>
            </a:endParaRPr>
          </a:p>
          <a:p>
            <a:pPr marL="12700" marR="5080">
              <a:lnSpc>
                <a:spcPct val="167000"/>
              </a:lnSpc>
              <a:spcBef>
                <a:spcPts val="1730"/>
              </a:spcBef>
            </a:pPr>
            <a:r>
              <a:rPr sz="815" dirty="0">
                <a:solidFill>
                  <a:srgbClr val="595757"/>
                </a:solidFill>
                <a:latin typeface="Arial Unicode MS" panose="020B0604020202020204" charset="-122"/>
                <a:cs typeface="Arial Unicode MS" panose="020B0604020202020204" charset="-122"/>
              </a:rPr>
              <a:t>星特科技致力于完善供应商责任管理</a:t>
            </a:r>
            <a:r>
              <a:rPr sz="815" spc="-325" dirty="0">
                <a:solidFill>
                  <a:srgbClr val="595757"/>
                </a:solidFill>
                <a:latin typeface="Arial Unicode MS" panose="020B0604020202020204" charset="-122"/>
                <a:cs typeface="Arial Unicode MS" panose="020B0604020202020204" charset="-122"/>
              </a:rPr>
              <a:t>，</a:t>
            </a:r>
            <a:r>
              <a:rPr sz="815" dirty="0">
                <a:solidFill>
                  <a:srgbClr val="595757"/>
                </a:solidFill>
                <a:latin typeface="Arial Unicode MS" panose="020B0604020202020204" charset="-122"/>
                <a:cs typeface="Arial Unicode MS" panose="020B0604020202020204" charset="-122"/>
              </a:rPr>
              <a:t>落实负责任采购</a:t>
            </a:r>
            <a:r>
              <a:rPr sz="815" spc="-325" dirty="0">
                <a:solidFill>
                  <a:srgbClr val="595757"/>
                </a:solidFill>
                <a:latin typeface="Arial Unicode MS" panose="020B0604020202020204" charset="-122"/>
                <a:cs typeface="Arial Unicode MS" panose="020B0604020202020204" charset="-122"/>
              </a:rPr>
              <a:t>，</a:t>
            </a:r>
            <a:r>
              <a:rPr sz="815" dirty="0">
                <a:solidFill>
                  <a:srgbClr val="595757"/>
                </a:solidFill>
                <a:latin typeface="Arial Unicode MS" panose="020B0604020202020204" charset="-122"/>
                <a:cs typeface="Arial Unicode MS" panose="020B0604020202020204" charset="-122"/>
              </a:rPr>
              <a:t>通过供应</a:t>
            </a:r>
            <a:r>
              <a:rPr sz="815" spc="140" dirty="0">
                <a:solidFill>
                  <a:srgbClr val="595757"/>
                </a:solidFill>
                <a:latin typeface="Arial Unicode MS" panose="020B0604020202020204" charset="-122"/>
                <a:cs typeface="Arial Unicode MS" panose="020B0604020202020204" charset="-122"/>
              </a:rPr>
              <a:t>商</a:t>
            </a:r>
            <a:r>
              <a:rPr sz="815" spc="-85" dirty="0">
                <a:solidFill>
                  <a:srgbClr val="595757"/>
                </a:solidFill>
                <a:latin typeface="Arial Unicode MS" panose="020B0604020202020204" charset="-122"/>
                <a:cs typeface="Arial Unicode MS" panose="020B0604020202020204" charset="-122"/>
              </a:rPr>
              <a:t>CSR</a:t>
            </a:r>
            <a:r>
              <a:rPr sz="815" spc="-190" dirty="0">
                <a:solidFill>
                  <a:srgbClr val="595757"/>
                </a:solidFill>
                <a:latin typeface="Arial Unicode MS" panose="020B0604020202020204" charset="-122"/>
                <a:cs typeface="Arial Unicode MS" panose="020B0604020202020204" charset="-122"/>
              </a:rPr>
              <a:t> </a:t>
            </a:r>
            <a:r>
              <a:rPr sz="815" dirty="0">
                <a:solidFill>
                  <a:srgbClr val="595757"/>
                </a:solidFill>
                <a:latin typeface="Arial Unicode MS" panose="020B0604020202020204" charset="-122"/>
                <a:cs typeface="Arial Unicode MS" panose="020B0604020202020204" charset="-122"/>
              </a:rPr>
              <a:t>认证</a:t>
            </a:r>
            <a:r>
              <a:rPr sz="815" spc="-325" dirty="0">
                <a:solidFill>
                  <a:srgbClr val="595757"/>
                </a:solidFill>
                <a:latin typeface="Arial Unicode MS" panose="020B0604020202020204" charset="-122"/>
                <a:cs typeface="Arial Unicode MS" panose="020B0604020202020204" charset="-122"/>
              </a:rPr>
              <a:t>、</a:t>
            </a:r>
            <a:r>
              <a:rPr sz="815" dirty="0">
                <a:solidFill>
                  <a:srgbClr val="595757"/>
                </a:solidFill>
                <a:latin typeface="Arial Unicode MS" panose="020B0604020202020204" charset="-122"/>
                <a:cs typeface="Arial Unicode MS" panose="020B0604020202020204" charset="-122"/>
              </a:rPr>
              <a:t>风险评估、 </a:t>
            </a:r>
            <a:r>
              <a:rPr sz="815" spc="5" dirty="0">
                <a:solidFill>
                  <a:srgbClr val="595757"/>
                </a:solidFill>
                <a:latin typeface="Arial Unicode MS" panose="020B0604020202020204" charset="-122"/>
                <a:cs typeface="Arial Unicode MS" panose="020B0604020202020204" charset="-122"/>
              </a:rPr>
              <a:t>现场审核及培训赋能等工</a:t>
            </a:r>
            <a:r>
              <a:rPr sz="815" dirty="0">
                <a:solidFill>
                  <a:srgbClr val="595757"/>
                </a:solidFill>
                <a:latin typeface="Arial Unicode MS" panose="020B0604020202020204" charset="-122"/>
                <a:cs typeface="Arial Unicode MS" panose="020B0604020202020204" charset="-122"/>
              </a:rPr>
              <a:t>作</a:t>
            </a:r>
            <a:r>
              <a:rPr sz="815" spc="5" dirty="0">
                <a:solidFill>
                  <a:srgbClr val="595757"/>
                </a:solidFill>
                <a:latin typeface="Arial Unicode MS" panose="020B0604020202020204" charset="-122"/>
                <a:cs typeface="Arial Unicode MS" panose="020B0604020202020204" charset="-122"/>
              </a:rPr>
              <a:t>，督促供应商建立并有效运</a:t>
            </a:r>
            <a:r>
              <a:rPr sz="815" dirty="0">
                <a:solidFill>
                  <a:srgbClr val="595757"/>
                </a:solidFill>
                <a:latin typeface="Arial Unicode MS" panose="020B0604020202020204" charset="-122"/>
                <a:cs typeface="Arial Unicode MS" panose="020B0604020202020204" charset="-122"/>
              </a:rPr>
              <a:t>行</a:t>
            </a:r>
            <a:r>
              <a:rPr sz="815" spc="-50" dirty="0">
                <a:solidFill>
                  <a:srgbClr val="595757"/>
                </a:solidFill>
                <a:latin typeface="Arial Unicode MS" panose="020B0604020202020204" charset="-122"/>
                <a:cs typeface="Arial Unicode MS" panose="020B0604020202020204" charset="-122"/>
              </a:rPr>
              <a:t> </a:t>
            </a:r>
            <a:r>
              <a:rPr sz="815" spc="-85" dirty="0">
                <a:solidFill>
                  <a:srgbClr val="595757"/>
                </a:solidFill>
                <a:latin typeface="Arial Unicode MS" panose="020B0604020202020204" charset="-122"/>
                <a:cs typeface="Arial Unicode MS" panose="020B0604020202020204" charset="-122"/>
              </a:rPr>
              <a:t>CSR</a:t>
            </a:r>
            <a:r>
              <a:rPr sz="815" spc="-45" dirty="0">
                <a:solidFill>
                  <a:srgbClr val="595757"/>
                </a:solidFill>
                <a:latin typeface="Arial Unicode MS" panose="020B0604020202020204" charset="-122"/>
                <a:cs typeface="Arial Unicode MS" panose="020B0604020202020204" charset="-122"/>
              </a:rPr>
              <a:t> </a:t>
            </a:r>
            <a:r>
              <a:rPr sz="815" spc="5" dirty="0">
                <a:solidFill>
                  <a:srgbClr val="595757"/>
                </a:solidFill>
                <a:latin typeface="Arial Unicode MS" panose="020B0604020202020204" charset="-122"/>
                <a:cs typeface="Arial Unicode MS" panose="020B0604020202020204" charset="-122"/>
              </a:rPr>
              <a:t>管理体</a:t>
            </a:r>
            <a:r>
              <a:rPr sz="815" dirty="0">
                <a:solidFill>
                  <a:srgbClr val="595757"/>
                </a:solidFill>
                <a:latin typeface="Arial Unicode MS" panose="020B0604020202020204" charset="-122"/>
                <a:cs typeface="Arial Unicode MS" panose="020B0604020202020204" charset="-122"/>
              </a:rPr>
              <a:t>系</a:t>
            </a:r>
            <a:r>
              <a:rPr sz="815" spc="5" dirty="0">
                <a:solidFill>
                  <a:srgbClr val="595757"/>
                </a:solidFill>
                <a:latin typeface="Arial Unicode MS" panose="020B0604020202020204" charset="-122"/>
                <a:cs typeface="Arial Unicode MS" panose="020B0604020202020204" charset="-122"/>
              </a:rPr>
              <a:t>，与供应商合作 </a:t>
            </a:r>
            <a:r>
              <a:rPr sz="815" dirty="0">
                <a:solidFill>
                  <a:srgbClr val="595757"/>
                </a:solidFill>
                <a:latin typeface="Arial Unicode MS" panose="020B0604020202020204" charset="-122"/>
                <a:cs typeface="Arial Unicode MS" panose="020B0604020202020204" charset="-122"/>
              </a:rPr>
              <a:t>伙伴共同成长。</a:t>
            </a:r>
            <a:endParaRPr sz="815">
              <a:latin typeface="Arial Unicode MS" panose="020B0604020202020204" charset="-122"/>
              <a:cs typeface="Arial Unicode MS" panose="020B0604020202020204" charset="-122"/>
            </a:endParaRPr>
          </a:p>
          <a:p>
            <a:pPr>
              <a:lnSpc>
                <a:spcPct val="100000"/>
              </a:lnSpc>
              <a:spcBef>
                <a:spcPts val="30"/>
              </a:spcBef>
            </a:pPr>
            <a:endParaRPr sz="2540">
              <a:latin typeface="Times New Roman" panose="02020603050405020304"/>
              <a:cs typeface="Times New Roman" panose="02020603050405020304"/>
            </a:endParaRPr>
          </a:p>
          <a:p>
            <a:pPr marL="12700">
              <a:lnSpc>
                <a:spcPct val="100000"/>
              </a:lnSpc>
            </a:pPr>
            <a:r>
              <a:rPr sz="1270" dirty="0">
                <a:solidFill>
                  <a:srgbClr val="0F7CC1"/>
                </a:solidFill>
                <a:latin typeface="Arial Unicode MS" panose="020B0604020202020204" charset="-122"/>
                <a:cs typeface="Arial Unicode MS" panose="020B0604020202020204" charset="-122"/>
              </a:rPr>
              <a:t>完善供应商责任管理</a:t>
            </a:r>
            <a:endParaRPr sz="1270">
              <a:latin typeface="Arial Unicode MS" panose="020B0604020202020204" charset="-122"/>
              <a:cs typeface="Arial Unicode MS" panose="020B0604020202020204" charset="-122"/>
            </a:endParaRPr>
          </a:p>
          <a:p>
            <a:pPr marL="12700" marR="58420" algn="just">
              <a:lnSpc>
                <a:spcPct val="167000"/>
              </a:lnSpc>
              <a:spcBef>
                <a:spcPts val="1645"/>
              </a:spcBef>
            </a:pPr>
            <a:r>
              <a:rPr sz="815" spc="15" dirty="0">
                <a:solidFill>
                  <a:srgbClr val="595757"/>
                </a:solidFill>
                <a:latin typeface="Arial Unicode MS" panose="020B0604020202020204" charset="-122"/>
                <a:cs typeface="Arial Unicode MS" panose="020B0604020202020204" charset="-122"/>
              </a:rPr>
              <a:t>星特科技希望与志同道合的合作伙伴协作共</a:t>
            </a:r>
            <a:r>
              <a:rPr sz="815" dirty="0">
                <a:solidFill>
                  <a:srgbClr val="595757"/>
                </a:solidFill>
                <a:latin typeface="Arial Unicode MS" panose="020B0604020202020204" charset="-122"/>
                <a:cs typeface="Arial Unicode MS" panose="020B0604020202020204" charset="-122"/>
              </a:rPr>
              <a:t>赢</a:t>
            </a:r>
            <a:r>
              <a:rPr sz="815" spc="15" dirty="0">
                <a:solidFill>
                  <a:srgbClr val="595757"/>
                </a:solidFill>
                <a:latin typeface="Arial Unicode MS" panose="020B0604020202020204" charset="-122"/>
                <a:cs typeface="Arial Unicode MS" panose="020B0604020202020204" charset="-122"/>
              </a:rPr>
              <a:t>、持续进</a:t>
            </a:r>
            <a:r>
              <a:rPr sz="815" dirty="0">
                <a:solidFill>
                  <a:srgbClr val="595757"/>
                </a:solidFill>
                <a:latin typeface="Arial Unicode MS" panose="020B0604020202020204" charset="-122"/>
                <a:cs typeface="Arial Unicode MS" panose="020B0604020202020204" charset="-122"/>
              </a:rPr>
              <a:t>步</a:t>
            </a:r>
            <a:r>
              <a:rPr sz="815" spc="15" dirty="0">
                <a:solidFill>
                  <a:srgbClr val="595757"/>
                </a:solidFill>
                <a:latin typeface="Arial Unicode MS" panose="020B0604020202020204" charset="-122"/>
                <a:cs typeface="Arial Unicode MS" panose="020B0604020202020204" charset="-122"/>
              </a:rPr>
              <a:t>。供应商社会责任管理过程也 是公司价值观不断输出与影响的过</a:t>
            </a:r>
            <a:r>
              <a:rPr sz="815" dirty="0">
                <a:solidFill>
                  <a:srgbClr val="595757"/>
                </a:solidFill>
                <a:latin typeface="Arial Unicode MS" panose="020B0604020202020204" charset="-122"/>
                <a:cs typeface="Arial Unicode MS" panose="020B0604020202020204" charset="-122"/>
              </a:rPr>
              <a:t>程</a:t>
            </a:r>
            <a:r>
              <a:rPr sz="815" spc="15" dirty="0">
                <a:solidFill>
                  <a:srgbClr val="595757"/>
                </a:solidFill>
                <a:latin typeface="Arial Unicode MS" panose="020B0604020202020204" charset="-122"/>
                <a:cs typeface="Arial Unicode MS" panose="020B0604020202020204" charset="-122"/>
              </a:rPr>
              <a:t>，目</a:t>
            </a:r>
            <a:r>
              <a:rPr sz="815" dirty="0">
                <a:solidFill>
                  <a:srgbClr val="595757"/>
                </a:solidFill>
                <a:latin typeface="Arial Unicode MS" panose="020B0604020202020204" charset="-122"/>
                <a:cs typeface="Arial Unicode MS" panose="020B0604020202020204" charset="-122"/>
              </a:rPr>
              <a:t>前</a:t>
            </a:r>
            <a:r>
              <a:rPr sz="815" spc="15" dirty="0">
                <a:solidFill>
                  <a:srgbClr val="595757"/>
                </a:solidFill>
                <a:latin typeface="Arial Unicode MS" panose="020B0604020202020204" charset="-122"/>
                <a:cs typeface="Arial Unicode MS" panose="020B0604020202020204" charset="-122"/>
              </a:rPr>
              <a:t>，星特科技已经搭建了从供应商风险评</a:t>
            </a:r>
            <a:r>
              <a:rPr sz="815" dirty="0">
                <a:solidFill>
                  <a:srgbClr val="595757"/>
                </a:solidFill>
                <a:latin typeface="Arial Unicode MS" panose="020B0604020202020204" charset="-122"/>
                <a:cs typeface="Arial Unicode MS" panose="020B0604020202020204" charset="-122"/>
              </a:rPr>
              <a:t>价、 供应商审计督导、能力建设与赋能、以及优化改善与提升的闭环流程。</a:t>
            </a:r>
            <a:endParaRPr sz="815">
              <a:latin typeface="Arial Unicode MS" panose="020B0604020202020204" charset="-122"/>
              <a:cs typeface="Arial Unicode MS" panose="020B0604020202020204" charset="-122"/>
            </a:endParaRPr>
          </a:p>
        </p:txBody>
      </p:sp>
      <p:sp>
        <p:nvSpPr>
          <p:cNvPr id="103" name="object 79"/>
          <p:cNvSpPr/>
          <p:nvPr/>
        </p:nvSpPr>
        <p:spPr>
          <a:xfrm>
            <a:off x="6319866" y="67818"/>
            <a:ext cx="2878234" cy="2856515"/>
          </a:xfrm>
          <a:prstGeom prst="rect">
            <a:avLst/>
          </a:prstGeom>
          <a:blipFill>
            <a:blip r:embed="rId1" cstate="print"/>
            <a:stretch>
              <a:fillRect/>
            </a:stretch>
          </a:blipFill>
        </p:spPr>
        <p:txBody>
          <a:bodyPr wrap="square" lIns="0" tIns="0" rIns="0" bIns="0" rtlCol="0"/>
          <a:p>
            <a:endParaRPr sz="1630"/>
          </a:p>
        </p:txBody>
      </p:sp>
      <p:sp>
        <p:nvSpPr>
          <p:cNvPr id="108" name="object 14"/>
          <p:cNvSpPr txBox="1"/>
          <p:nvPr/>
        </p:nvSpPr>
        <p:spPr>
          <a:xfrm>
            <a:off x="1250437" y="5230353"/>
            <a:ext cx="8324610" cy="718185"/>
          </a:xfrm>
          <a:prstGeom prst="rect">
            <a:avLst/>
          </a:prstGeom>
        </p:spPr>
        <p:txBody>
          <a:bodyPr vert="horz" wrap="square" lIns="0" tIns="11516" rIns="0" bIns="0" rtlCol="0">
            <a:spAutoFit/>
          </a:bodyPr>
          <a:p>
            <a:pPr marL="212090">
              <a:lnSpc>
                <a:spcPct val="100000"/>
              </a:lnSpc>
              <a:spcBef>
                <a:spcPts val="100"/>
              </a:spcBef>
            </a:pPr>
            <a:r>
              <a:rPr sz="815" dirty="0">
                <a:solidFill>
                  <a:srgbClr val="595757"/>
                </a:solidFill>
                <a:latin typeface="Arial Unicode MS" panose="020B0604020202020204" charset="-122"/>
                <a:cs typeface="Arial Unicode MS" panose="020B0604020202020204" charset="-122"/>
              </a:rPr>
              <a:t>供应商</a:t>
            </a:r>
            <a:r>
              <a:rPr sz="815" spc="-35" dirty="0">
                <a:solidFill>
                  <a:srgbClr val="595757"/>
                </a:solidFill>
                <a:latin typeface="Arial Unicode MS" panose="020B0604020202020204" charset="-122"/>
                <a:cs typeface="Arial Unicode MS" panose="020B0604020202020204" charset="-122"/>
              </a:rPr>
              <a:t> </a:t>
            </a:r>
            <a:r>
              <a:rPr sz="815" spc="-85" dirty="0">
                <a:solidFill>
                  <a:srgbClr val="595757"/>
                </a:solidFill>
                <a:latin typeface="Arial Unicode MS" panose="020B0604020202020204" charset="-122"/>
                <a:cs typeface="Arial Unicode MS" panose="020B0604020202020204" charset="-122"/>
              </a:rPr>
              <a:t>CSR</a:t>
            </a:r>
            <a:r>
              <a:rPr sz="815" spc="-30" dirty="0">
                <a:solidFill>
                  <a:srgbClr val="595757"/>
                </a:solidFill>
                <a:latin typeface="Arial Unicode MS" panose="020B0604020202020204" charset="-122"/>
                <a:cs typeface="Arial Unicode MS" panose="020B0604020202020204" charset="-122"/>
              </a:rPr>
              <a:t> </a:t>
            </a:r>
            <a:r>
              <a:rPr sz="815" dirty="0">
                <a:solidFill>
                  <a:srgbClr val="595757"/>
                </a:solidFill>
                <a:latin typeface="Arial Unicode MS" panose="020B0604020202020204" charset="-122"/>
                <a:cs typeface="Arial Unicode MS" panose="020B0604020202020204" charset="-122"/>
              </a:rPr>
              <a:t>自我评估，是为加强供应商对社会及环境责任的关注，以及使供应商能够提供跟其</a:t>
            </a:r>
            <a:r>
              <a:rPr sz="815" spc="-30" dirty="0">
                <a:solidFill>
                  <a:srgbClr val="595757"/>
                </a:solidFill>
                <a:latin typeface="Arial Unicode MS" panose="020B0604020202020204" charset="-122"/>
                <a:cs typeface="Arial Unicode MS" panose="020B0604020202020204" charset="-122"/>
              </a:rPr>
              <a:t> </a:t>
            </a:r>
            <a:r>
              <a:rPr sz="815" spc="-85" dirty="0">
                <a:solidFill>
                  <a:srgbClr val="595757"/>
                </a:solidFill>
                <a:latin typeface="Arial Unicode MS" panose="020B0604020202020204" charset="-122"/>
                <a:cs typeface="Arial Unicode MS" panose="020B0604020202020204" charset="-122"/>
              </a:rPr>
              <a:t>CSR</a:t>
            </a:r>
            <a:r>
              <a:rPr sz="815" spc="-30" dirty="0">
                <a:solidFill>
                  <a:srgbClr val="595757"/>
                </a:solidFill>
                <a:latin typeface="Arial Unicode MS" panose="020B0604020202020204" charset="-122"/>
                <a:cs typeface="Arial Unicode MS" panose="020B0604020202020204" charset="-122"/>
              </a:rPr>
              <a:t> </a:t>
            </a:r>
            <a:r>
              <a:rPr sz="815" dirty="0">
                <a:solidFill>
                  <a:srgbClr val="595757"/>
                </a:solidFill>
                <a:latin typeface="Arial Unicode MS" panose="020B0604020202020204" charset="-122"/>
                <a:cs typeface="Arial Unicode MS" panose="020B0604020202020204" charset="-122"/>
              </a:rPr>
              <a:t>管理制度和实践相关的信息。供应商通过回答《供应商</a:t>
            </a:r>
            <a:r>
              <a:rPr sz="815" spc="-30" dirty="0">
                <a:solidFill>
                  <a:srgbClr val="595757"/>
                </a:solidFill>
                <a:latin typeface="Arial Unicode MS" panose="020B0604020202020204" charset="-122"/>
                <a:cs typeface="Arial Unicode MS" panose="020B0604020202020204" charset="-122"/>
              </a:rPr>
              <a:t> </a:t>
            </a:r>
            <a:r>
              <a:rPr sz="815" spc="-85" dirty="0">
                <a:solidFill>
                  <a:srgbClr val="595757"/>
                </a:solidFill>
                <a:latin typeface="Arial Unicode MS" panose="020B0604020202020204" charset="-122"/>
                <a:cs typeface="Arial Unicode MS" panose="020B0604020202020204" charset="-122"/>
              </a:rPr>
              <a:t>CSR</a:t>
            </a:r>
            <a:r>
              <a:rPr sz="815" spc="-30" dirty="0">
                <a:solidFill>
                  <a:srgbClr val="595757"/>
                </a:solidFill>
                <a:latin typeface="Arial Unicode MS" panose="020B0604020202020204" charset="-122"/>
                <a:cs typeface="Arial Unicode MS" panose="020B0604020202020204" charset="-122"/>
              </a:rPr>
              <a:t> </a:t>
            </a:r>
            <a:r>
              <a:rPr sz="815" dirty="0">
                <a:solidFill>
                  <a:srgbClr val="595757"/>
                </a:solidFill>
                <a:latin typeface="Arial Unicode MS" panose="020B0604020202020204" charset="-122"/>
                <a:cs typeface="Arial Unicode MS" panose="020B0604020202020204" charset="-122"/>
              </a:rPr>
              <a:t>自评表》，提供</a:t>
            </a:r>
            <a:endParaRPr sz="815">
              <a:latin typeface="Arial Unicode MS" panose="020B0604020202020204" charset="-122"/>
              <a:cs typeface="Arial Unicode MS" panose="020B0604020202020204" charset="-122"/>
            </a:endParaRPr>
          </a:p>
          <a:p>
            <a:pPr marL="212090">
              <a:lnSpc>
                <a:spcPct val="100000"/>
              </a:lnSpc>
              <a:spcBef>
                <a:spcPts val="720"/>
              </a:spcBef>
            </a:pPr>
            <a:r>
              <a:rPr sz="815" dirty="0">
                <a:solidFill>
                  <a:srgbClr val="595757"/>
                </a:solidFill>
                <a:latin typeface="Arial Unicode MS" panose="020B0604020202020204" charset="-122"/>
                <a:cs typeface="Arial Unicode MS" panose="020B0604020202020204" charset="-122"/>
              </a:rPr>
              <a:t>完整的</a:t>
            </a:r>
            <a:r>
              <a:rPr sz="815" spc="-30" dirty="0">
                <a:solidFill>
                  <a:srgbClr val="595757"/>
                </a:solidFill>
                <a:latin typeface="Arial Unicode MS" panose="020B0604020202020204" charset="-122"/>
                <a:cs typeface="Arial Unicode MS" panose="020B0604020202020204" charset="-122"/>
              </a:rPr>
              <a:t> </a:t>
            </a:r>
            <a:r>
              <a:rPr sz="815" spc="-85" dirty="0">
                <a:solidFill>
                  <a:srgbClr val="595757"/>
                </a:solidFill>
                <a:latin typeface="Arial Unicode MS" panose="020B0604020202020204" charset="-122"/>
                <a:cs typeface="Arial Unicode MS" panose="020B0604020202020204" charset="-122"/>
              </a:rPr>
              <a:t>CSR</a:t>
            </a:r>
            <a:r>
              <a:rPr sz="815" spc="-25" dirty="0">
                <a:solidFill>
                  <a:srgbClr val="595757"/>
                </a:solidFill>
                <a:latin typeface="Arial Unicode MS" panose="020B0604020202020204" charset="-122"/>
                <a:cs typeface="Arial Unicode MS" panose="020B0604020202020204" charset="-122"/>
              </a:rPr>
              <a:t> </a:t>
            </a:r>
            <a:r>
              <a:rPr sz="815" dirty="0">
                <a:solidFill>
                  <a:srgbClr val="595757"/>
                </a:solidFill>
                <a:latin typeface="Arial Unicode MS" panose="020B0604020202020204" charset="-122"/>
                <a:cs typeface="Arial Unicode MS" panose="020B0604020202020204" charset="-122"/>
              </a:rPr>
              <a:t>细节或事实描述，同时提供自我评估不符合项的改进计划及改进证据。</a:t>
            </a:r>
            <a:endParaRPr sz="815">
              <a:latin typeface="Arial Unicode MS" panose="020B0604020202020204" charset="-122"/>
              <a:cs typeface="Arial Unicode MS" panose="020B0604020202020204" charset="-122"/>
            </a:endParaRPr>
          </a:p>
          <a:p>
            <a:pPr marL="212090">
              <a:lnSpc>
                <a:spcPct val="100000"/>
              </a:lnSpc>
              <a:spcBef>
                <a:spcPts val="1855"/>
              </a:spcBef>
            </a:pPr>
            <a:r>
              <a:rPr sz="815" dirty="0">
                <a:solidFill>
                  <a:srgbClr val="595757"/>
                </a:solidFill>
                <a:latin typeface="Arial Unicode MS" panose="020B0604020202020204" charset="-122"/>
                <a:cs typeface="Arial Unicode MS" panose="020B0604020202020204" charset="-122"/>
              </a:rPr>
              <a:t>供应商</a:t>
            </a:r>
            <a:r>
              <a:rPr sz="815" spc="-30" dirty="0">
                <a:solidFill>
                  <a:srgbClr val="595757"/>
                </a:solidFill>
                <a:latin typeface="Arial Unicode MS" panose="020B0604020202020204" charset="-122"/>
                <a:cs typeface="Arial Unicode MS" panose="020B0604020202020204" charset="-122"/>
              </a:rPr>
              <a:t> </a:t>
            </a:r>
            <a:r>
              <a:rPr sz="815" spc="-85" dirty="0">
                <a:solidFill>
                  <a:srgbClr val="595757"/>
                </a:solidFill>
                <a:latin typeface="Arial Unicode MS" panose="020B0604020202020204" charset="-122"/>
                <a:cs typeface="Arial Unicode MS" panose="020B0604020202020204" charset="-122"/>
              </a:rPr>
              <a:t>CSR</a:t>
            </a:r>
            <a:r>
              <a:rPr sz="815" spc="-25" dirty="0">
                <a:solidFill>
                  <a:srgbClr val="595757"/>
                </a:solidFill>
                <a:latin typeface="Arial Unicode MS" panose="020B0604020202020204" charset="-122"/>
                <a:cs typeface="Arial Unicode MS" panose="020B0604020202020204" charset="-122"/>
              </a:rPr>
              <a:t> </a:t>
            </a:r>
            <a:r>
              <a:rPr sz="815" dirty="0">
                <a:solidFill>
                  <a:srgbClr val="595757"/>
                </a:solidFill>
                <a:latin typeface="Arial Unicode MS" panose="020B0604020202020204" charset="-122"/>
                <a:cs typeface="Arial Unicode MS" panose="020B0604020202020204" charset="-122"/>
              </a:rPr>
              <a:t>风险评估，是根据供应商的特性来评估其</a:t>
            </a:r>
            <a:r>
              <a:rPr sz="815" spc="-25" dirty="0">
                <a:solidFill>
                  <a:srgbClr val="595757"/>
                </a:solidFill>
                <a:latin typeface="Arial Unicode MS" panose="020B0604020202020204" charset="-122"/>
                <a:cs typeface="Arial Unicode MS" panose="020B0604020202020204" charset="-122"/>
              </a:rPr>
              <a:t> </a:t>
            </a:r>
            <a:r>
              <a:rPr sz="815" spc="-85" dirty="0">
                <a:solidFill>
                  <a:srgbClr val="595757"/>
                </a:solidFill>
                <a:latin typeface="Arial Unicode MS" panose="020B0604020202020204" charset="-122"/>
                <a:cs typeface="Arial Unicode MS" panose="020B0604020202020204" charset="-122"/>
              </a:rPr>
              <a:t>CSR</a:t>
            </a:r>
            <a:r>
              <a:rPr sz="815" spc="-30" dirty="0">
                <a:solidFill>
                  <a:srgbClr val="595757"/>
                </a:solidFill>
                <a:latin typeface="Arial Unicode MS" panose="020B0604020202020204" charset="-122"/>
                <a:cs typeface="Arial Unicode MS" panose="020B0604020202020204" charset="-122"/>
              </a:rPr>
              <a:t> </a:t>
            </a:r>
            <a:r>
              <a:rPr sz="815" dirty="0">
                <a:solidFill>
                  <a:srgbClr val="595757"/>
                </a:solidFill>
                <a:latin typeface="Arial Unicode MS" panose="020B0604020202020204" charset="-122"/>
                <a:cs typeface="Arial Unicode MS" panose="020B0604020202020204" charset="-122"/>
              </a:rPr>
              <a:t>潜在风险，根据</a:t>
            </a:r>
            <a:r>
              <a:rPr sz="815" spc="-25" dirty="0">
                <a:solidFill>
                  <a:srgbClr val="595757"/>
                </a:solidFill>
                <a:latin typeface="Arial Unicode MS" panose="020B0604020202020204" charset="-122"/>
                <a:cs typeface="Arial Unicode MS" panose="020B0604020202020204" charset="-122"/>
              </a:rPr>
              <a:t> </a:t>
            </a:r>
            <a:r>
              <a:rPr sz="815" spc="-85" dirty="0">
                <a:solidFill>
                  <a:srgbClr val="595757"/>
                </a:solidFill>
                <a:latin typeface="Arial Unicode MS" panose="020B0604020202020204" charset="-122"/>
                <a:cs typeface="Arial Unicode MS" panose="020B0604020202020204" charset="-122"/>
              </a:rPr>
              <a:t>CSR</a:t>
            </a:r>
            <a:r>
              <a:rPr sz="815" spc="-25" dirty="0">
                <a:solidFill>
                  <a:srgbClr val="595757"/>
                </a:solidFill>
                <a:latin typeface="Arial Unicode MS" panose="020B0604020202020204" charset="-122"/>
                <a:cs typeface="Arial Unicode MS" panose="020B0604020202020204" charset="-122"/>
              </a:rPr>
              <a:t> </a:t>
            </a:r>
            <a:r>
              <a:rPr sz="815" dirty="0">
                <a:solidFill>
                  <a:srgbClr val="595757"/>
                </a:solidFill>
                <a:latin typeface="Arial Unicode MS" panose="020B0604020202020204" charset="-122"/>
                <a:cs typeface="Arial Unicode MS" panose="020B0604020202020204" charset="-122"/>
              </a:rPr>
              <a:t>风险评估的结果，识别出</a:t>
            </a:r>
            <a:r>
              <a:rPr sz="815" spc="-25" dirty="0">
                <a:solidFill>
                  <a:srgbClr val="595757"/>
                </a:solidFill>
                <a:latin typeface="Arial Unicode MS" panose="020B0604020202020204" charset="-122"/>
                <a:cs typeface="Arial Unicode MS" panose="020B0604020202020204" charset="-122"/>
              </a:rPr>
              <a:t> </a:t>
            </a:r>
            <a:r>
              <a:rPr sz="815" spc="-85" dirty="0">
                <a:solidFill>
                  <a:srgbClr val="595757"/>
                </a:solidFill>
                <a:latin typeface="Arial Unicode MS" panose="020B0604020202020204" charset="-122"/>
                <a:cs typeface="Arial Unicode MS" panose="020B0604020202020204" charset="-122"/>
              </a:rPr>
              <a:t>CSR</a:t>
            </a:r>
            <a:r>
              <a:rPr sz="815" spc="-25" dirty="0">
                <a:solidFill>
                  <a:srgbClr val="595757"/>
                </a:solidFill>
                <a:latin typeface="Arial Unicode MS" panose="020B0604020202020204" charset="-122"/>
                <a:cs typeface="Arial Unicode MS" panose="020B0604020202020204" charset="-122"/>
              </a:rPr>
              <a:t> </a:t>
            </a:r>
            <a:r>
              <a:rPr sz="815" dirty="0">
                <a:solidFill>
                  <a:srgbClr val="595757"/>
                </a:solidFill>
                <a:latin typeface="Arial Unicode MS" panose="020B0604020202020204" charset="-122"/>
                <a:cs typeface="Arial Unicode MS" panose="020B0604020202020204" charset="-122"/>
              </a:rPr>
              <a:t>高</a:t>
            </a:r>
            <a:r>
              <a:rPr sz="815" spc="-25" dirty="0">
                <a:solidFill>
                  <a:srgbClr val="595757"/>
                </a:solidFill>
                <a:latin typeface="Arial Unicode MS" panose="020B0604020202020204" charset="-122"/>
                <a:cs typeface="Arial Unicode MS" panose="020B0604020202020204" charset="-122"/>
              </a:rPr>
              <a:t> </a:t>
            </a:r>
            <a:r>
              <a:rPr sz="815" spc="100" dirty="0">
                <a:solidFill>
                  <a:srgbClr val="595757"/>
                </a:solidFill>
                <a:latin typeface="Arial Unicode MS" panose="020B0604020202020204" charset="-122"/>
                <a:cs typeface="Arial Unicode MS" panose="020B0604020202020204" charset="-122"/>
              </a:rPr>
              <a:t>/</a:t>
            </a:r>
            <a:r>
              <a:rPr sz="815" spc="-25" dirty="0">
                <a:solidFill>
                  <a:srgbClr val="595757"/>
                </a:solidFill>
                <a:latin typeface="Arial Unicode MS" panose="020B0604020202020204" charset="-122"/>
                <a:cs typeface="Arial Unicode MS" panose="020B0604020202020204" charset="-122"/>
              </a:rPr>
              <a:t> </a:t>
            </a:r>
            <a:r>
              <a:rPr sz="815" dirty="0">
                <a:solidFill>
                  <a:srgbClr val="595757"/>
                </a:solidFill>
                <a:latin typeface="Arial Unicode MS" panose="020B0604020202020204" charset="-122"/>
                <a:cs typeface="Arial Unicode MS" panose="020B0604020202020204" charset="-122"/>
              </a:rPr>
              <a:t>中</a:t>
            </a:r>
            <a:r>
              <a:rPr sz="815" spc="-30" dirty="0">
                <a:solidFill>
                  <a:srgbClr val="595757"/>
                </a:solidFill>
                <a:latin typeface="Arial Unicode MS" panose="020B0604020202020204" charset="-122"/>
                <a:cs typeface="Arial Unicode MS" panose="020B0604020202020204" charset="-122"/>
              </a:rPr>
              <a:t> </a:t>
            </a:r>
            <a:r>
              <a:rPr sz="815" spc="100" dirty="0">
                <a:solidFill>
                  <a:srgbClr val="595757"/>
                </a:solidFill>
                <a:latin typeface="Arial Unicode MS" panose="020B0604020202020204" charset="-122"/>
                <a:cs typeface="Arial Unicode MS" panose="020B0604020202020204" charset="-122"/>
              </a:rPr>
              <a:t>/</a:t>
            </a:r>
            <a:r>
              <a:rPr sz="815" spc="-25" dirty="0">
                <a:solidFill>
                  <a:srgbClr val="595757"/>
                </a:solidFill>
                <a:latin typeface="Arial Unicode MS" panose="020B0604020202020204" charset="-122"/>
                <a:cs typeface="Arial Unicode MS" panose="020B0604020202020204" charset="-122"/>
              </a:rPr>
              <a:t> </a:t>
            </a:r>
            <a:r>
              <a:rPr sz="815" dirty="0">
                <a:solidFill>
                  <a:srgbClr val="595757"/>
                </a:solidFill>
                <a:latin typeface="Arial Unicode MS" panose="020B0604020202020204" charset="-122"/>
                <a:cs typeface="Arial Unicode MS" panose="020B0604020202020204" charset="-122"/>
              </a:rPr>
              <a:t>低风险供应商。</a:t>
            </a:r>
            <a:endParaRPr sz="815">
              <a:latin typeface="Arial Unicode MS" panose="020B0604020202020204" charset="-122"/>
              <a:cs typeface="Arial Unicode MS" panose="020B0604020202020204" charset="-122"/>
            </a:endParaRPr>
          </a:p>
        </p:txBody>
      </p:sp>
      <p:sp>
        <p:nvSpPr>
          <p:cNvPr id="109" name="object 15"/>
          <p:cNvSpPr/>
          <p:nvPr/>
        </p:nvSpPr>
        <p:spPr>
          <a:xfrm>
            <a:off x="1333675" y="5841868"/>
            <a:ext cx="39731" cy="39731"/>
          </a:xfrm>
          <a:custGeom>
            <a:avLst/>
            <a:gdLst/>
            <a:ahLst/>
            <a:cxnLst/>
            <a:rect l="l" t="t" r="r" b="b"/>
            <a:pathLst>
              <a:path w="43815" h="43814">
                <a:moveTo>
                  <a:pt x="21602" y="0"/>
                </a:moveTo>
                <a:lnTo>
                  <a:pt x="13196" y="1704"/>
                </a:lnTo>
                <a:lnTo>
                  <a:pt x="6329" y="6346"/>
                </a:lnTo>
                <a:lnTo>
                  <a:pt x="1698" y="13223"/>
                </a:lnTo>
                <a:lnTo>
                  <a:pt x="0" y="21628"/>
                </a:lnTo>
                <a:lnTo>
                  <a:pt x="1698" y="30027"/>
                </a:lnTo>
                <a:lnTo>
                  <a:pt x="6329" y="36904"/>
                </a:lnTo>
                <a:lnTo>
                  <a:pt x="13196" y="41550"/>
                </a:lnTo>
                <a:lnTo>
                  <a:pt x="21602" y="43256"/>
                </a:lnTo>
                <a:lnTo>
                  <a:pt x="30009" y="41550"/>
                </a:lnTo>
                <a:lnTo>
                  <a:pt x="36876" y="36904"/>
                </a:lnTo>
                <a:lnTo>
                  <a:pt x="41506" y="30027"/>
                </a:lnTo>
                <a:lnTo>
                  <a:pt x="43205" y="21628"/>
                </a:lnTo>
                <a:lnTo>
                  <a:pt x="41506" y="13223"/>
                </a:lnTo>
                <a:lnTo>
                  <a:pt x="36876" y="6346"/>
                </a:lnTo>
                <a:lnTo>
                  <a:pt x="30009" y="1704"/>
                </a:lnTo>
                <a:lnTo>
                  <a:pt x="21602" y="0"/>
                </a:lnTo>
                <a:close/>
              </a:path>
            </a:pathLst>
          </a:custGeom>
          <a:solidFill>
            <a:srgbClr val="0F7CC1"/>
          </a:solidFill>
        </p:spPr>
        <p:txBody>
          <a:bodyPr wrap="square" lIns="0" tIns="0" rIns="0" bIns="0" rtlCol="0"/>
          <a:p>
            <a:endParaRPr sz="1630"/>
          </a:p>
        </p:txBody>
      </p:sp>
      <p:sp>
        <p:nvSpPr>
          <p:cNvPr id="110" name="object 16"/>
          <p:cNvSpPr/>
          <p:nvPr/>
        </p:nvSpPr>
        <p:spPr>
          <a:xfrm>
            <a:off x="1333675" y="5284405"/>
            <a:ext cx="39731" cy="39731"/>
          </a:xfrm>
          <a:custGeom>
            <a:avLst/>
            <a:gdLst/>
            <a:ahLst/>
            <a:cxnLst/>
            <a:rect l="l" t="t" r="r" b="b"/>
            <a:pathLst>
              <a:path w="43815" h="43814">
                <a:moveTo>
                  <a:pt x="21602" y="0"/>
                </a:moveTo>
                <a:lnTo>
                  <a:pt x="13196" y="1704"/>
                </a:lnTo>
                <a:lnTo>
                  <a:pt x="6329" y="6346"/>
                </a:lnTo>
                <a:lnTo>
                  <a:pt x="1698" y="13223"/>
                </a:lnTo>
                <a:lnTo>
                  <a:pt x="0" y="21628"/>
                </a:lnTo>
                <a:lnTo>
                  <a:pt x="1698" y="30027"/>
                </a:lnTo>
                <a:lnTo>
                  <a:pt x="6329" y="36904"/>
                </a:lnTo>
                <a:lnTo>
                  <a:pt x="13196" y="41550"/>
                </a:lnTo>
                <a:lnTo>
                  <a:pt x="21602" y="43256"/>
                </a:lnTo>
                <a:lnTo>
                  <a:pt x="30009" y="41550"/>
                </a:lnTo>
                <a:lnTo>
                  <a:pt x="36876" y="36904"/>
                </a:lnTo>
                <a:lnTo>
                  <a:pt x="41506" y="30027"/>
                </a:lnTo>
                <a:lnTo>
                  <a:pt x="43205" y="21628"/>
                </a:lnTo>
                <a:lnTo>
                  <a:pt x="41506" y="13223"/>
                </a:lnTo>
                <a:lnTo>
                  <a:pt x="36876" y="6346"/>
                </a:lnTo>
                <a:lnTo>
                  <a:pt x="30009" y="1704"/>
                </a:lnTo>
                <a:lnTo>
                  <a:pt x="21602" y="0"/>
                </a:lnTo>
                <a:close/>
              </a:path>
            </a:pathLst>
          </a:custGeom>
          <a:solidFill>
            <a:srgbClr val="0F7CC1"/>
          </a:solidFill>
        </p:spPr>
        <p:txBody>
          <a:bodyPr wrap="square" lIns="0" tIns="0" rIns="0" bIns="0" rtlCol="0"/>
          <a:p>
            <a:endParaRPr sz="1630"/>
          </a:p>
        </p:txBody>
      </p:sp>
      <p:sp>
        <p:nvSpPr>
          <p:cNvPr id="111" name="object 18"/>
          <p:cNvSpPr txBox="1"/>
          <p:nvPr/>
        </p:nvSpPr>
        <p:spPr>
          <a:xfrm>
            <a:off x="1238917" y="3679391"/>
            <a:ext cx="8349370" cy="1296670"/>
          </a:xfrm>
          <a:prstGeom prst="rect">
            <a:avLst/>
          </a:prstGeom>
        </p:spPr>
        <p:txBody>
          <a:bodyPr vert="horz" wrap="square" lIns="0" tIns="11516" rIns="0" bIns="0" rtlCol="0">
            <a:spAutoFit/>
          </a:bodyPr>
          <a:p>
            <a:pPr marL="12700">
              <a:lnSpc>
                <a:spcPct val="100000"/>
              </a:lnSpc>
              <a:spcBef>
                <a:spcPts val="100"/>
              </a:spcBef>
            </a:pPr>
            <a:r>
              <a:rPr sz="995" dirty="0">
                <a:solidFill>
                  <a:srgbClr val="0F7CC1"/>
                </a:solidFill>
                <a:latin typeface="Arial Unicode MS" panose="020B0604020202020204" charset="-122"/>
                <a:cs typeface="Arial Unicode MS" panose="020B0604020202020204" charset="-122"/>
              </a:rPr>
              <a:t>完善供应商风险评价</a:t>
            </a:r>
            <a:endParaRPr sz="995">
              <a:latin typeface="Arial Unicode MS" panose="020B0604020202020204" charset="-122"/>
              <a:cs typeface="Arial Unicode MS" panose="020B0604020202020204" charset="-122"/>
            </a:endParaRPr>
          </a:p>
          <a:p>
            <a:pPr marL="12700" marR="5080" algn="just">
              <a:lnSpc>
                <a:spcPct val="167000"/>
              </a:lnSpc>
              <a:spcBef>
                <a:spcPts val="1070"/>
              </a:spcBef>
            </a:pPr>
            <a:r>
              <a:rPr sz="815" dirty="0">
                <a:solidFill>
                  <a:srgbClr val="595757"/>
                </a:solidFill>
                <a:latin typeface="Arial Unicode MS" panose="020B0604020202020204" charset="-122"/>
                <a:cs typeface="Arial Unicode MS" panose="020B0604020202020204" charset="-122"/>
              </a:rPr>
              <a:t>星特科技制</a:t>
            </a:r>
            <a:r>
              <a:rPr sz="815" spc="-5" dirty="0">
                <a:solidFill>
                  <a:srgbClr val="595757"/>
                </a:solidFill>
                <a:latin typeface="Arial Unicode MS" panose="020B0604020202020204" charset="-122"/>
                <a:cs typeface="Arial Unicode MS" panose="020B0604020202020204" charset="-122"/>
              </a:rPr>
              <a:t>定</a:t>
            </a:r>
            <a:r>
              <a:rPr sz="815" u="sng" dirty="0">
                <a:solidFill>
                  <a:srgbClr val="195BA9"/>
                </a:solidFill>
                <a:uFill>
                  <a:solidFill>
                    <a:srgbClr val="195BA9"/>
                  </a:solidFill>
                </a:uFill>
                <a:latin typeface="Arial Unicode MS" panose="020B0604020202020204" charset="-122"/>
                <a:cs typeface="Arial Unicode MS" panose="020B0604020202020204" charset="-122"/>
                <a:hlinkClick r:id="rId2"/>
              </a:rPr>
              <a:t>《供应商行为准则</a:t>
            </a:r>
            <a:r>
              <a:rPr sz="815" u="sng" spc="-5" dirty="0">
                <a:solidFill>
                  <a:srgbClr val="195BA9"/>
                </a:solidFill>
                <a:uFill>
                  <a:solidFill>
                    <a:srgbClr val="195BA9"/>
                  </a:solidFill>
                </a:uFill>
                <a:latin typeface="Arial Unicode MS" panose="020B0604020202020204" charset="-122"/>
                <a:cs typeface="Arial Unicode MS" panose="020B0604020202020204" charset="-122"/>
                <a:hlinkClick r:id="rId2"/>
              </a:rPr>
              <a:t>》</a:t>
            </a:r>
            <a:r>
              <a:rPr sz="815" dirty="0">
                <a:solidFill>
                  <a:srgbClr val="595757"/>
                </a:solidFill>
                <a:latin typeface="Arial Unicode MS" panose="020B0604020202020204" charset="-122"/>
                <a:cs typeface="Arial Unicode MS" panose="020B0604020202020204" charset="-122"/>
              </a:rPr>
              <a:t>，从诚信守法、人权、劳工标准、健康与安全、环境保护（含产品环保和温室气体减排）、禁止的商业行为、在采购矿产时秉承负责任的态度等方面 明确供应商应该遵守的行为准则</a:t>
            </a:r>
            <a:r>
              <a:rPr sz="815" spc="-20" dirty="0">
                <a:solidFill>
                  <a:srgbClr val="595757"/>
                </a:solidFill>
                <a:latin typeface="Arial Unicode MS" panose="020B0604020202020204" charset="-122"/>
                <a:cs typeface="Arial Unicode MS" panose="020B0604020202020204" charset="-122"/>
              </a:rPr>
              <a:t>。</a:t>
            </a:r>
            <a:r>
              <a:rPr sz="815" dirty="0">
                <a:solidFill>
                  <a:srgbClr val="595757"/>
                </a:solidFill>
                <a:latin typeface="Arial Unicode MS" panose="020B0604020202020204" charset="-122"/>
                <a:cs typeface="Arial Unicode MS" panose="020B0604020202020204" charset="-122"/>
              </a:rPr>
              <a:t>为确保供应商能够准确理解并执行相关内容</a:t>
            </a:r>
            <a:r>
              <a:rPr sz="815" spc="-20" dirty="0">
                <a:solidFill>
                  <a:srgbClr val="595757"/>
                </a:solidFill>
                <a:latin typeface="Arial Unicode MS" panose="020B0604020202020204" charset="-122"/>
                <a:cs typeface="Arial Unicode MS" panose="020B0604020202020204" charset="-122"/>
              </a:rPr>
              <a:t>，</a:t>
            </a:r>
            <a:r>
              <a:rPr sz="815" dirty="0">
                <a:solidFill>
                  <a:srgbClr val="595757"/>
                </a:solidFill>
                <a:latin typeface="Arial Unicode MS" panose="020B0604020202020204" charset="-122"/>
                <a:cs typeface="Arial Unicode MS" panose="020B0604020202020204" charset="-122"/>
              </a:rPr>
              <a:t>星特科技每年会针对供应商开展专项培训</a:t>
            </a:r>
            <a:r>
              <a:rPr sz="815" spc="-5" dirty="0">
                <a:solidFill>
                  <a:srgbClr val="595757"/>
                </a:solidFill>
                <a:latin typeface="Arial Unicode MS" panose="020B0604020202020204" charset="-122"/>
                <a:cs typeface="Arial Unicode MS" panose="020B0604020202020204" charset="-122"/>
              </a:rPr>
              <a:t>，2023年</a:t>
            </a:r>
            <a:r>
              <a:rPr sz="815" spc="-20" dirty="0">
                <a:solidFill>
                  <a:srgbClr val="595757"/>
                </a:solidFill>
                <a:latin typeface="Arial Unicode MS" panose="020B0604020202020204" charset="-122"/>
                <a:cs typeface="Arial Unicode MS" panose="020B0604020202020204" charset="-122"/>
              </a:rPr>
              <a:t>，</a:t>
            </a:r>
            <a:r>
              <a:rPr sz="815" dirty="0">
                <a:solidFill>
                  <a:srgbClr val="595757"/>
                </a:solidFill>
                <a:latin typeface="Arial Unicode MS" panose="020B0604020202020204" charset="-122"/>
                <a:cs typeface="Arial Unicode MS" panose="020B0604020202020204" charset="-122"/>
              </a:rPr>
              <a:t>星特科技组织对</a:t>
            </a:r>
            <a:r>
              <a:rPr sz="815" spc="-50" dirty="0">
                <a:solidFill>
                  <a:srgbClr val="595757"/>
                </a:solidFill>
                <a:latin typeface="Arial Unicode MS" panose="020B0604020202020204" charset="-122"/>
                <a:cs typeface="Arial Unicode MS" panose="020B0604020202020204" charset="-122"/>
              </a:rPr>
              <a:t> </a:t>
            </a:r>
            <a:r>
              <a:rPr sz="815" spc="-5" dirty="0">
                <a:solidFill>
                  <a:srgbClr val="595757"/>
                </a:solidFill>
                <a:latin typeface="Arial Unicode MS" panose="020B0604020202020204" charset="-122"/>
                <a:cs typeface="Arial Unicode MS" panose="020B0604020202020204" charset="-122"/>
              </a:rPr>
              <a:t>82</a:t>
            </a:r>
            <a:r>
              <a:rPr sz="815" spc="-50" dirty="0">
                <a:solidFill>
                  <a:srgbClr val="595757"/>
                </a:solidFill>
                <a:latin typeface="Arial Unicode MS" panose="020B0604020202020204" charset="-122"/>
                <a:cs typeface="Arial Unicode MS" panose="020B0604020202020204" charset="-122"/>
              </a:rPr>
              <a:t> </a:t>
            </a:r>
            <a:r>
              <a:rPr sz="815" dirty="0">
                <a:solidFill>
                  <a:srgbClr val="595757"/>
                </a:solidFill>
                <a:latin typeface="Arial Unicode MS" panose="020B0604020202020204" charset="-122"/>
                <a:cs typeface="Arial Unicode MS" panose="020B0604020202020204" charset="-122"/>
              </a:rPr>
              <a:t>家供应商开</a:t>
            </a:r>
            <a:r>
              <a:rPr sz="815" spc="220" dirty="0">
                <a:solidFill>
                  <a:srgbClr val="595757"/>
                </a:solidFill>
                <a:latin typeface="Arial Unicode MS" panose="020B0604020202020204" charset="-122"/>
                <a:cs typeface="Arial Unicode MS" panose="020B0604020202020204" charset="-122"/>
              </a:rPr>
              <a:t>展</a:t>
            </a:r>
            <a:r>
              <a:rPr sz="815" spc="-85" dirty="0">
                <a:solidFill>
                  <a:srgbClr val="595757"/>
                </a:solidFill>
                <a:latin typeface="Arial Unicode MS" panose="020B0604020202020204" charset="-122"/>
                <a:cs typeface="Arial Unicode MS" panose="020B0604020202020204" charset="-122"/>
              </a:rPr>
              <a:t>CSR</a:t>
            </a:r>
            <a:r>
              <a:rPr sz="815" spc="-50" dirty="0">
                <a:solidFill>
                  <a:srgbClr val="595757"/>
                </a:solidFill>
                <a:latin typeface="Arial Unicode MS" panose="020B0604020202020204" charset="-122"/>
                <a:cs typeface="Arial Unicode MS" panose="020B0604020202020204" charset="-122"/>
              </a:rPr>
              <a:t> </a:t>
            </a:r>
            <a:r>
              <a:rPr sz="815" dirty="0">
                <a:solidFill>
                  <a:srgbClr val="595757"/>
                </a:solidFill>
                <a:latin typeface="Arial Unicode MS" panose="020B0604020202020204" charset="-122"/>
                <a:cs typeface="Arial Unicode MS" panose="020B0604020202020204" charset="-122"/>
              </a:rPr>
              <a:t>专项培训，  内容覆盖《供应商行为准则》。此外，公司还会通过文件与现场审核等多种途径形式确保准则内容落地。</a:t>
            </a:r>
            <a:endParaRPr sz="815">
              <a:latin typeface="Arial Unicode MS" panose="020B0604020202020204" charset="-122"/>
              <a:cs typeface="Arial Unicode MS" panose="020B0604020202020204" charset="-122"/>
            </a:endParaRPr>
          </a:p>
          <a:p>
            <a:pPr marL="12700">
              <a:lnSpc>
                <a:spcPct val="100000"/>
              </a:lnSpc>
              <a:spcBef>
                <a:spcPts val="1855"/>
              </a:spcBef>
            </a:pPr>
            <a:r>
              <a:rPr sz="815" dirty="0">
                <a:solidFill>
                  <a:srgbClr val="595757"/>
                </a:solidFill>
                <a:latin typeface="Arial Unicode MS" panose="020B0604020202020204" charset="-122"/>
                <a:cs typeface="Arial Unicode MS" panose="020B0604020202020204" charset="-122"/>
              </a:rPr>
              <a:t>基于这一内容，公司建立了覆盖新供应商以及存量供应商的风险评价体系，这一体系包含供应商</a:t>
            </a:r>
            <a:r>
              <a:rPr sz="815" spc="-30" dirty="0">
                <a:solidFill>
                  <a:srgbClr val="595757"/>
                </a:solidFill>
                <a:latin typeface="Arial Unicode MS" panose="020B0604020202020204" charset="-122"/>
                <a:cs typeface="Arial Unicode MS" panose="020B0604020202020204" charset="-122"/>
              </a:rPr>
              <a:t> </a:t>
            </a:r>
            <a:r>
              <a:rPr sz="815" spc="-85" dirty="0">
                <a:solidFill>
                  <a:srgbClr val="595757"/>
                </a:solidFill>
                <a:latin typeface="Arial Unicode MS" panose="020B0604020202020204" charset="-122"/>
                <a:cs typeface="Arial Unicode MS" panose="020B0604020202020204" charset="-122"/>
              </a:rPr>
              <a:t>CSR</a:t>
            </a:r>
            <a:r>
              <a:rPr sz="815" spc="-25" dirty="0">
                <a:solidFill>
                  <a:srgbClr val="595757"/>
                </a:solidFill>
                <a:latin typeface="Arial Unicode MS" panose="020B0604020202020204" charset="-122"/>
                <a:cs typeface="Arial Unicode MS" panose="020B0604020202020204" charset="-122"/>
              </a:rPr>
              <a:t> </a:t>
            </a:r>
            <a:r>
              <a:rPr sz="815" dirty="0">
                <a:solidFill>
                  <a:srgbClr val="595757"/>
                </a:solidFill>
                <a:latin typeface="Arial Unicode MS" panose="020B0604020202020204" charset="-122"/>
                <a:cs typeface="Arial Unicode MS" panose="020B0604020202020204" charset="-122"/>
              </a:rPr>
              <a:t>自我评估与供应商</a:t>
            </a:r>
            <a:r>
              <a:rPr sz="815" spc="-25" dirty="0">
                <a:solidFill>
                  <a:srgbClr val="595757"/>
                </a:solidFill>
                <a:latin typeface="Arial Unicode MS" panose="020B0604020202020204" charset="-122"/>
                <a:cs typeface="Arial Unicode MS" panose="020B0604020202020204" charset="-122"/>
              </a:rPr>
              <a:t> </a:t>
            </a:r>
            <a:r>
              <a:rPr sz="815" spc="-85" dirty="0">
                <a:solidFill>
                  <a:srgbClr val="595757"/>
                </a:solidFill>
                <a:latin typeface="Arial Unicode MS" panose="020B0604020202020204" charset="-122"/>
                <a:cs typeface="Arial Unicode MS" panose="020B0604020202020204" charset="-122"/>
              </a:rPr>
              <a:t>CSR</a:t>
            </a:r>
            <a:r>
              <a:rPr sz="815" spc="-30" dirty="0">
                <a:solidFill>
                  <a:srgbClr val="595757"/>
                </a:solidFill>
                <a:latin typeface="Arial Unicode MS" panose="020B0604020202020204" charset="-122"/>
                <a:cs typeface="Arial Unicode MS" panose="020B0604020202020204" charset="-122"/>
              </a:rPr>
              <a:t> </a:t>
            </a:r>
            <a:r>
              <a:rPr sz="815" dirty="0">
                <a:solidFill>
                  <a:srgbClr val="595757"/>
                </a:solidFill>
                <a:latin typeface="Arial Unicode MS" panose="020B0604020202020204" charset="-122"/>
                <a:cs typeface="Arial Unicode MS" panose="020B0604020202020204" charset="-122"/>
              </a:rPr>
              <a:t>风险评估两部分：</a:t>
            </a:r>
            <a:endParaRPr sz="815">
              <a:latin typeface="Arial Unicode MS" panose="020B0604020202020204" charset="-122"/>
              <a:cs typeface="Arial Unicode MS" panose="020B0604020202020204" charset="-122"/>
            </a:endParaRPr>
          </a:p>
        </p:txBody>
      </p:sp>
    </p:spTree>
  </p:cSld>
  <p:clrMapOvr>
    <a:masterClrMapping/>
  </p:clrMapOvr>
</p:sld>
</file>

<file path=ppt/tags/tag1.xml><?xml version="1.0" encoding="utf-8"?>
<p:tagLst xmlns:p="http://schemas.openxmlformats.org/presentationml/2006/main">
  <p:tag name="KSO_WM_DIAGRAM_VIRTUALLY_FRAME" val="{&quot;height&quot;:388.9413752751939,&quot;left&quot;:151.30248517423985,&quot;top&quot;:105.72907039013072,&quot;width&quot;:798.4081110295722}"/>
</p:tagLst>
</file>

<file path=ppt/tags/tag2.xml><?xml version="1.0" encoding="utf-8"?>
<p:tagLst xmlns:p="http://schemas.openxmlformats.org/presentationml/2006/main">
  <p:tag name="commondata" val="eyJjb3VudCI6MTIsImhkaWQiOiI4ZDllOTUwNzE4MTcxMzY3ZWM1NmE5MjljMzYxYWI0MyIsInVzZXJDb3VudCI6MTJ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4499</Words>
  <Application>WPS 演示</Application>
  <PresentationFormat>宽屏</PresentationFormat>
  <Paragraphs>139</Paragraphs>
  <Slides>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vt:i4>
      </vt:variant>
    </vt:vector>
  </HeadingPairs>
  <TitlesOfParts>
    <vt:vector size="18" baseType="lpstr">
      <vt:lpstr>Arial</vt:lpstr>
      <vt:lpstr>宋体</vt:lpstr>
      <vt:lpstr>Wingdings</vt:lpstr>
      <vt:lpstr>Arial Unicode MS</vt:lpstr>
      <vt:lpstr>华文细黑</vt:lpstr>
      <vt:lpstr>Microsoft JhengHei</vt:lpstr>
      <vt:lpstr>Times New Roman</vt:lpstr>
      <vt:lpstr>Century Gothic</vt:lpstr>
      <vt:lpstr>Calibri</vt:lpstr>
      <vt:lpstr>Calibri Light</vt:lpstr>
      <vt:lpstr>微软雅黑</vt:lpstr>
      <vt:lpstr>Office 主题</vt:lpstr>
      <vt:lpstr>2023年 社会责任报告</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尹 欢</dc:creator>
  <cp:lastModifiedBy>我爱初心未变</cp:lastModifiedBy>
  <cp:revision>32</cp:revision>
  <dcterms:created xsi:type="dcterms:W3CDTF">2020-02-24T02:13:00Z</dcterms:created>
  <dcterms:modified xsi:type="dcterms:W3CDTF">2024-04-29T12:11:58Z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KSOTemplateUUID">
    <vt:lpwstr>v1.0_mb_R4Nt8zoBrDNlbFb+TI1vkQ==</vt:lpwstr>
  </property>
  <property fmtid="{D5CDD505-2E9C-101B-9397-08002B2CF9AE}" pid="4" name="ICV">
    <vt:lpwstr>A63733062B1E491D87D98EA40D84B296_13</vt:lpwstr>
  </property>
</Properties>
</file>